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468" r:id="rId3"/>
    <p:sldId id="264" r:id="rId4"/>
    <p:sldId id="469" r:id="rId5"/>
    <p:sldId id="380" r:id="rId6"/>
    <p:sldId id="728" r:id="rId7"/>
    <p:sldId id="729" r:id="rId8"/>
    <p:sldId id="730" r:id="rId9"/>
    <p:sldId id="731" r:id="rId10"/>
    <p:sldId id="298" r:id="rId11"/>
    <p:sldId id="475" r:id="rId12"/>
    <p:sldId id="732" r:id="rId13"/>
    <p:sldId id="447" r:id="rId14"/>
    <p:sldId id="733" r:id="rId15"/>
    <p:sldId id="734" r:id="rId16"/>
    <p:sldId id="735" r:id="rId17"/>
    <p:sldId id="736" r:id="rId18"/>
    <p:sldId id="737" r:id="rId19"/>
    <p:sldId id="482" r:id="rId20"/>
    <p:sldId id="489" r:id="rId21"/>
    <p:sldId id="738" r:id="rId22"/>
    <p:sldId id="739" r:id="rId23"/>
    <p:sldId id="740" r:id="rId24"/>
    <p:sldId id="484" r:id="rId25"/>
    <p:sldId id="446" r:id="rId26"/>
    <p:sldId id="476" r:id="rId27"/>
    <p:sldId id="722" r:id="rId28"/>
    <p:sldId id="454" r:id="rId29"/>
    <p:sldId id="741" r:id="rId30"/>
    <p:sldId id="742" r:id="rId31"/>
    <p:sldId id="492" r:id="rId32"/>
    <p:sldId id="455" r:id="rId33"/>
    <p:sldId id="723" r:id="rId34"/>
    <p:sldId id="724" r:id="rId35"/>
    <p:sldId id="743" r:id="rId36"/>
    <p:sldId id="493" r:id="rId37"/>
    <p:sldId id="727" r:id="rId38"/>
    <p:sldId id="744" r:id="rId39"/>
    <p:sldId id="745" r:id="rId40"/>
    <p:sldId id="499" r:id="rId41"/>
    <p:sldId id="477" r:id="rId42"/>
    <p:sldId id="746" r:id="rId43"/>
    <p:sldId id="490" r:id="rId44"/>
    <p:sldId id="747" r:id="rId45"/>
    <p:sldId id="444" r:id="rId46"/>
    <p:sldId id="445" r:id="rId47"/>
    <p:sldId id="456" r:id="rId48"/>
    <p:sldId id="338" r:id="rId49"/>
    <p:sldId id="459" r:id="rId50"/>
    <p:sldId id="487" r:id="rId51"/>
    <p:sldId id="261" r:id="rId5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72827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5291" autoAdjust="0"/>
  </p:normalViewPr>
  <p:slideViewPr>
    <p:cSldViewPr>
      <p:cViewPr varScale="1">
        <p:scale>
          <a:sx n="115" d="100"/>
          <a:sy n="115" d="100"/>
        </p:scale>
        <p:origin x="228" y="1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73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705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4872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3166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2442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688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036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4271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732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3648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6270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1703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46323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657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0225" y="749300"/>
            <a:ext cx="65659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7821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8821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498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5114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2195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2113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77032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1621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59979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7910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7184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446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36086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06525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44056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59980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88582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00691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424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80800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12336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93896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7098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6381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24882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06927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26757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4305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6503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38140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5072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1378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504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210.png"/><Relationship Id="rId3" Type="http://schemas.openxmlformats.org/officeDocument/2006/relationships/image" Target="../media/image2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0.png"/><Relationship Id="rId11" Type="http://schemas.openxmlformats.org/officeDocument/2006/relationships/image" Target="../media/image16.emf"/><Relationship Id="rId5" Type="http://schemas.openxmlformats.org/officeDocument/2006/relationships/image" Target="../media/image105.png"/><Relationship Id="rId10" Type="http://schemas.openxmlformats.org/officeDocument/2006/relationships/image" Target="../media/image15.emf"/><Relationship Id="rId4" Type="http://schemas.openxmlformats.org/officeDocument/2006/relationships/image" Target="../media/image911.png"/><Relationship Id="rId9" Type="http://schemas.openxmlformats.org/officeDocument/2006/relationships/image" Target="../media/image141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0.png"/><Relationship Id="rId10" Type="http://schemas.openxmlformats.org/officeDocument/2006/relationships/image" Target="../media/image32.png"/><Relationship Id="rId4" Type="http://schemas.openxmlformats.org/officeDocument/2006/relationships/image" Target="../media/image26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12" Type="http://schemas.openxmlformats.org/officeDocument/2006/relationships/image" Target="../media/image37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0.png"/><Relationship Id="rId11" Type="http://schemas.openxmlformats.org/officeDocument/2006/relationships/image" Target="../media/image331.png"/><Relationship Id="rId5" Type="http://schemas.openxmlformats.org/officeDocument/2006/relationships/image" Target="../media/image290.png"/><Relationship Id="rId15" Type="http://schemas.openxmlformats.org/officeDocument/2006/relationships/image" Target="../media/image370.png"/><Relationship Id="rId10" Type="http://schemas.openxmlformats.org/officeDocument/2006/relationships/image" Target="../media/image40.png"/><Relationship Id="rId4" Type="http://schemas.openxmlformats.org/officeDocument/2006/relationships/image" Target="../media/image260.png"/><Relationship Id="rId9" Type="http://schemas.openxmlformats.org/officeDocument/2006/relationships/image" Target="../media/image39.pn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2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10" Type="http://schemas.openxmlformats.org/officeDocument/2006/relationships/image" Target="../media/image510.png"/><Relationship Id="rId4" Type="http://schemas.openxmlformats.org/officeDocument/2006/relationships/image" Target="../media/image570.png"/><Relationship Id="rId9" Type="http://schemas.openxmlformats.org/officeDocument/2006/relationships/image" Target="../media/image5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5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6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73.png"/><Relationship Id="rId9" Type="http://schemas.openxmlformats.org/officeDocument/2006/relationships/image" Target="../media/image7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sv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0.png"/><Relationship Id="rId4" Type="http://schemas.openxmlformats.org/officeDocument/2006/relationships/image" Target="../media/image7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oleObject" Target="../embeddings/oleObject1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5.emf"/><Relationship Id="rId12" Type="http://schemas.openxmlformats.org/officeDocument/2006/relationships/image" Target="../media/image66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0.png"/><Relationship Id="rId11" Type="http://schemas.openxmlformats.org/officeDocument/2006/relationships/image" Target="../media/image651.png"/><Relationship Id="rId5" Type="http://schemas.openxmlformats.org/officeDocument/2006/relationships/image" Target="../media/image600.png"/><Relationship Id="rId15" Type="http://schemas.openxmlformats.org/officeDocument/2006/relationships/image" Target="../media/image78.png"/><Relationship Id="rId10" Type="http://schemas.openxmlformats.org/officeDocument/2006/relationships/image" Target="../media/image631.png"/><Relationship Id="rId4" Type="http://schemas.openxmlformats.org/officeDocument/2006/relationships/image" Target="../media/image2.png"/><Relationship Id="rId9" Type="http://schemas.openxmlformats.org/officeDocument/2006/relationships/image" Target="../media/image621.png"/><Relationship Id="rId14" Type="http://schemas.openxmlformats.org/officeDocument/2006/relationships/image" Target="../media/image76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2.png"/><Relationship Id="rId7" Type="http://schemas.openxmlformats.org/officeDocument/2006/relationships/image" Target="../media/image640.png"/><Relationship Id="rId12" Type="http://schemas.openxmlformats.org/officeDocument/2006/relationships/image" Target="../media/image7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0.png"/><Relationship Id="rId11" Type="http://schemas.openxmlformats.org/officeDocument/2006/relationships/image" Target="../media/image740.png"/><Relationship Id="rId5" Type="http://schemas.openxmlformats.org/officeDocument/2006/relationships/image" Target="../media/image80.png"/><Relationship Id="rId10" Type="http://schemas.openxmlformats.org/officeDocument/2006/relationships/image" Target="../media/image730.png"/><Relationship Id="rId4" Type="http://schemas.openxmlformats.org/officeDocument/2006/relationships/image" Target="../media/image79.png"/><Relationship Id="rId9" Type="http://schemas.openxmlformats.org/officeDocument/2006/relationships/image" Target="../media/image7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4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12" Type="http://schemas.openxmlformats.org/officeDocument/2006/relationships/image" Target="../media/image740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11" Type="http://schemas.openxmlformats.org/officeDocument/2006/relationships/image" Target="../media/image93.png"/><Relationship Id="rId5" Type="http://schemas.openxmlformats.org/officeDocument/2006/relationships/image" Target="../media/image88.png"/><Relationship Id="rId15" Type="http://schemas.openxmlformats.org/officeDocument/2006/relationships/image" Target="../media/image96.png"/><Relationship Id="rId10" Type="http://schemas.openxmlformats.org/officeDocument/2006/relationships/image" Target="../media/image92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13" Type="http://schemas.openxmlformats.org/officeDocument/2006/relationships/image" Target="../media/image103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12" Type="http://schemas.openxmlformats.org/officeDocument/2006/relationships/image" Target="../media/image6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11" Type="http://schemas.openxmlformats.org/officeDocument/2006/relationships/image" Target="../media/image82.png"/><Relationship Id="rId5" Type="http://schemas.openxmlformats.org/officeDocument/2006/relationships/image" Target="../media/image98.png"/><Relationship Id="rId10" Type="http://schemas.openxmlformats.org/officeDocument/2006/relationships/image" Target="../media/image102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gi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5" Type="http://schemas.openxmlformats.org/officeDocument/2006/relationships/image" Target="../media/image910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5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0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gif"/><Relationship Id="rId3" Type="http://schemas.openxmlformats.org/officeDocument/2006/relationships/image" Target="../media/image2.png"/><Relationship Id="rId7" Type="http://schemas.openxmlformats.org/officeDocument/2006/relationships/image" Target="../media/image9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2.png"/><Relationship Id="rId21" Type="http://schemas.openxmlformats.org/officeDocument/2006/relationships/image" Target="../media/image134.png"/><Relationship Id="rId12" Type="http://schemas.openxmlformats.org/officeDocument/2006/relationships/image" Target="NULL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10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07.emf"/><Relationship Id="rId15" Type="http://schemas.openxmlformats.org/officeDocument/2006/relationships/image" Target="../media/image109.png"/><Relationship Id="rId23" Type="http://schemas.openxmlformats.org/officeDocument/2006/relationships/image" Target="../media/image140.png"/><Relationship Id="rId10" Type="http://schemas.openxmlformats.org/officeDocument/2006/relationships/image" Target="../media/image146.png"/><Relationship Id="rId19" Type="http://schemas.openxmlformats.org/officeDocument/2006/relationships/image" Target="../media/image111.png"/><Relationship Id="rId4" Type="http://schemas.openxmlformats.org/officeDocument/2006/relationships/image" Target="../media/image144.png"/><Relationship Id="rId9" Type="http://schemas.openxmlformats.org/officeDocument/2006/relationships/image" Target="../media/image107.png"/><Relationship Id="rId14" Type="http://schemas.openxmlformats.org/officeDocument/2006/relationships/image" Target="NULL"/><Relationship Id="rId22" Type="http://schemas.openxmlformats.org/officeDocument/2006/relationships/image" Target="../media/image1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2.png"/><Relationship Id="rId4" Type="http://schemas.openxmlformats.org/officeDocument/2006/relationships/image" Target="../media/image1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400207CD-8E54-4740-BC6E-F01C9F4222B9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CEAFC27-4A4B-4E0F-9696-3DB00D4AA354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78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1.03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простую линейную модель машинного обучения 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/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/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3647728" y="4725144"/>
                <a:ext cx="28491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4725144"/>
                <a:ext cx="284911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/>
              <p:nvPr/>
            </p:nvSpPr>
            <p:spPr>
              <a:xfrm>
                <a:off x="5807968" y="5373216"/>
                <a:ext cx="55728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1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вес (</a:t>
                </a:r>
                <a:r>
                  <a:rPr lang="en-US" sz="240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weight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 параметра</a:t>
                </a: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5373216"/>
                <a:ext cx="5572808" cy="461665"/>
              </a:xfrm>
              <a:prstGeom prst="rect">
                <a:avLst/>
              </a:prstGeom>
              <a:blipFill>
                <a:blip r:embed="rId8"/>
                <a:stretch>
                  <a:fillRect l="-328" t="-11842" r="-766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/>
              <p:nvPr/>
            </p:nvSpPr>
            <p:spPr>
              <a:xfrm>
                <a:off x="5807968" y="5877272"/>
                <a:ext cx="452720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0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смещение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:r>
                  <a:rPr lang="es-E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intercept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bias)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5877272"/>
                <a:ext cx="4527201" cy="830997"/>
              </a:xfrm>
              <a:prstGeom prst="rect">
                <a:avLst/>
              </a:prstGeom>
              <a:blipFill>
                <a:blip r:embed="rId9"/>
                <a:stretch>
                  <a:fillRect l="-404" t="-6618" r="-1348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432" y="2852936"/>
            <a:ext cx="504056" cy="1797849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7688" y="2852936"/>
            <a:ext cx="504056" cy="17978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2927648" y="5301208"/>
                <a:ext cx="12738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5301208"/>
                <a:ext cx="127387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839416" y="5301208"/>
                <a:ext cx="1549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=−5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301208"/>
                <a:ext cx="154984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/>
          <p:cNvPicPr>
            <a:picLocks noChangeAspect="1"/>
          </p:cNvPicPr>
          <p:nvPr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1984" y="2132856"/>
            <a:ext cx="3677129" cy="27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5" grpId="0"/>
      <p:bldP spid="16" grpId="0"/>
      <p:bldP spid="18" grpId="0"/>
      <p:bldP spid="19" grpId="0"/>
      <p:bldP spid="24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83271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/>
              <p:nvPr/>
            </p:nvSpPr>
            <p:spPr>
              <a:xfrm>
                <a:off x="479376" y="1124744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124744"/>
                <a:ext cx="168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/>
              <p:nvPr/>
            </p:nvSpPr>
            <p:spPr>
              <a:xfrm>
                <a:off x="3071664" y="1052736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1052736"/>
                <a:ext cx="16944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1271464" y="1628800"/>
                <a:ext cx="28679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1628800"/>
                <a:ext cx="286796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1271464" y="3861048"/>
                <a:ext cx="19914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3861048"/>
                <a:ext cx="199144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551384" y="4869160"/>
                <a:ext cx="638892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869160"/>
                <a:ext cx="6388928" cy="957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/>
              <p:nvPr/>
            </p:nvSpPr>
            <p:spPr>
              <a:xfrm>
                <a:off x="7248128" y="5517232"/>
                <a:ext cx="1306961" cy="892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5517232"/>
                <a:ext cx="1306961" cy="8924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8D8C2B-B56C-42A6-AE28-48C6428E12F8}"/>
                  </a:ext>
                </a:extLst>
              </p:cNvPr>
              <p:cNvSpPr txBox="1"/>
              <p:nvPr/>
            </p:nvSpPr>
            <p:spPr>
              <a:xfrm>
                <a:off x="9120336" y="5517232"/>
                <a:ext cx="1298689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8D8C2B-B56C-42A6-AE28-48C6428E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336" y="5517232"/>
                <a:ext cx="1298689" cy="8897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/>
              <p:nvPr/>
            </p:nvSpPr>
            <p:spPr>
              <a:xfrm>
                <a:off x="191344" y="2276872"/>
                <a:ext cx="57606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1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вес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weight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 параметра</a:t>
                </a: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2276872"/>
                <a:ext cx="5760640" cy="461665"/>
              </a:xfrm>
              <a:prstGeom prst="rect">
                <a:avLst/>
              </a:prstGeom>
              <a:blipFill>
                <a:blip r:embed="rId11"/>
                <a:stretch>
                  <a:fillRect l="-317" t="-12000" b="-29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/>
              <p:nvPr/>
            </p:nvSpPr>
            <p:spPr>
              <a:xfrm>
                <a:off x="191344" y="2852936"/>
                <a:ext cx="479678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0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смещение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:r>
                  <a:rPr lang="es-E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intercept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bias)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2852936"/>
                <a:ext cx="4796786" cy="830997"/>
              </a:xfrm>
              <a:prstGeom prst="rect">
                <a:avLst/>
              </a:prstGeom>
              <a:blipFill>
                <a:blip r:embed="rId12"/>
                <a:stretch>
                  <a:fillRect l="-381" t="-6618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/>
          <p:cNvSpPr txBox="1">
            <a:spLocks/>
          </p:cNvSpPr>
          <p:nvPr/>
        </p:nvSpPr>
        <p:spPr>
          <a:xfrm>
            <a:off x="2207568" y="4462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4142"/>
          <a:stretch/>
        </p:blipFill>
        <p:spPr>
          <a:xfrm>
            <a:off x="5519936" y="999034"/>
            <a:ext cx="6607537" cy="420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  <p:bldP spid="31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567608" y="0"/>
            <a:ext cx="756084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Производные которых нам хватит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4B4151-C655-4339-9049-586A123172B0}"/>
                  </a:ext>
                </a:extLst>
              </p:cNvPr>
              <p:cNvSpPr txBox="1"/>
              <p:nvPr/>
            </p:nvSpPr>
            <p:spPr>
              <a:xfrm>
                <a:off x="4062821" y="5873373"/>
                <a:ext cx="2691827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4B4151-C655-4339-9049-586A12317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821" y="5873373"/>
                <a:ext cx="2691827" cy="829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D8B023-87AE-4C05-B501-B9E85083DC42}"/>
                  </a:ext>
                </a:extLst>
              </p:cNvPr>
              <p:cNvSpPr txBox="1"/>
              <p:nvPr/>
            </p:nvSpPr>
            <p:spPr>
              <a:xfrm>
                <a:off x="2716612" y="1187719"/>
                <a:ext cx="1167691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D8B023-87AE-4C05-B501-B9E85083D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612" y="1187719"/>
                <a:ext cx="1167691" cy="819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8AA93C-CF45-4D17-8EC8-D27308F52153}"/>
                  </a:ext>
                </a:extLst>
              </p:cNvPr>
              <p:cNvSpPr txBox="1"/>
              <p:nvPr/>
            </p:nvSpPr>
            <p:spPr>
              <a:xfrm>
                <a:off x="2171489" y="4206856"/>
                <a:ext cx="6784999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8AA93C-CF45-4D17-8EC8-D27308F52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489" y="4206856"/>
                <a:ext cx="6784999" cy="820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01110F-0B63-4B65-818B-D07C4FE55B0A}"/>
                  </a:ext>
                </a:extLst>
              </p:cNvPr>
              <p:cNvSpPr txBox="1"/>
              <p:nvPr/>
            </p:nvSpPr>
            <p:spPr>
              <a:xfrm>
                <a:off x="6476884" y="5077134"/>
                <a:ext cx="1829540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01110F-0B63-4B65-818B-D07C4FE55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884" y="5077134"/>
                <a:ext cx="1829540" cy="819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1225FC-A86B-4EB9-A6BB-85A8F70D8556}"/>
                  </a:ext>
                </a:extLst>
              </p:cNvPr>
              <p:cNvSpPr txBox="1"/>
              <p:nvPr/>
            </p:nvSpPr>
            <p:spPr>
              <a:xfrm>
                <a:off x="3106721" y="5229045"/>
                <a:ext cx="14112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1225FC-A86B-4EB9-A6BB-85A8F70D8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721" y="5229045"/>
                <a:ext cx="141122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9E5DAC-0EE4-49D1-8A4C-0C92D5BE9308}"/>
                  </a:ext>
                </a:extLst>
              </p:cNvPr>
              <p:cNvSpPr txBox="1"/>
              <p:nvPr/>
            </p:nvSpPr>
            <p:spPr>
              <a:xfrm>
                <a:off x="4825227" y="5288887"/>
                <a:ext cx="1424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9E5DAC-0EE4-49D1-8A4C-0C92D5BE9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227" y="5288887"/>
                <a:ext cx="142442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BC95F01-FCF3-4C21-A2AC-F6BC7799CF45}"/>
              </a:ext>
            </a:extLst>
          </p:cNvPr>
          <p:cNvSpPr/>
          <p:nvPr/>
        </p:nvSpPr>
        <p:spPr>
          <a:xfrm>
            <a:off x="178750" y="1409804"/>
            <a:ext cx="2313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Для констант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0F076E-A5DA-495C-9C32-A66F84BA950B}"/>
              </a:ext>
            </a:extLst>
          </p:cNvPr>
          <p:cNvSpPr/>
          <p:nvPr/>
        </p:nvSpPr>
        <p:spPr>
          <a:xfrm>
            <a:off x="160791" y="4068136"/>
            <a:ext cx="1920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Для суммы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63F3696-E252-4696-8239-C9BC25EC71C3}"/>
                  </a:ext>
                </a:extLst>
              </p:cNvPr>
              <p:cNvSpPr/>
              <p:nvPr/>
            </p:nvSpPr>
            <p:spPr>
              <a:xfrm>
                <a:off x="4263447" y="1347867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константа</a:t>
                </a: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63F3696-E252-4696-8239-C9BC25EC7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447" y="1347867"/>
                <a:ext cx="3273327" cy="513282"/>
              </a:xfrm>
              <a:prstGeom prst="rect">
                <a:avLst/>
              </a:prstGeom>
              <a:blipFill>
                <a:blip r:embed="rId10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6DB01E3C-E3D6-4920-94C8-887453F925BE}"/>
                  </a:ext>
                </a:extLst>
              </p:cNvPr>
              <p:cNvSpPr/>
              <p:nvPr/>
            </p:nvSpPr>
            <p:spPr>
              <a:xfrm>
                <a:off x="9356792" y="4285779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константы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6DB01E3C-E3D6-4920-94C8-887453F92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792" y="4285779"/>
                <a:ext cx="3273327" cy="513282"/>
              </a:xfrm>
              <a:prstGeom prst="rect">
                <a:avLst/>
              </a:prstGeom>
              <a:blipFill>
                <a:blip r:embed="rId11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306AA9C-8BBC-41AE-A422-694CAEE0BB90}"/>
              </a:ext>
            </a:extLst>
          </p:cNvPr>
          <p:cNvSpPr/>
          <p:nvPr/>
        </p:nvSpPr>
        <p:spPr>
          <a:xfrm>
            <a:off x="176468" y="2381914"/>
            <a:ext cx="3148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Для произведения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919FCB-2560-49D9-8367-A3B628D2A59A}"/>
                  </a:ext>
                </a:extLst>
              </p:cNvPr>
              <p:cNvSpPr txBox="1"/>
              <p:nvPr/>
            </p:nvSpPr>
            <p:spPr>
              <a:xfrm>
                <a:off x="3381948" y="2217217"/>
                <a:ext cx="6181949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919FCB-2560-49D9-8367-A3B628D2A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948" y="2217217"/>
                <a:ext cx="6181949" cy="8361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B0A95C-7C35-42E9-8CCC-5A0601C0EB5A}"/>
                  </a:ext>
                </a:extLst>
              </p:cNvPr>
              <p:cNvSpPr txBox="1"/>
              <p:nvPr/>
            </p:nvSpPr>
            <p:spPr>
              <a:xfrm>
                <a:off x="3276809" y="3270557"/>
                <a:ext cx="3690369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B0A95C-7C35-42E9-8CCC-5A0601C0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809" y="3270557"/>
                <a:ext cx="3690369" cy="8206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4EBC472B-DA22-45E9-A7A9-ACB3D8AB0385}"/>
                  </a:ext>
                </a:extLst>
              </p:cNvPr>
              <p:cNvSpPr/>
              <p:nvPr/>
            </p:nvSpPr>
            <p:spPr>
              <a:xfrm>
                <a:off x="7391654" y="3386485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константа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4EBC472B-DA22-45E9-A7A9-ACB3D8AB0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654" y="3386485"/>
                <a:ext cx="3273327" cy="513282"/>
              </a:xfrm>
              <a:prstGeom prst="rect">
                <a:avLst/>
              </a:prstGeom>
              <a:blipFill>
                <a:blip r:embed="rId14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EAF7D36-2259-42BE-A98B-CC550BCFC314}"/>
              </a:ext>
            </a:extLst>
          </p:cNvPr>
          <p:cNvSpPr/>
          <p:nvPr/>
        </p:nvSpPr>
        <p:spPr>
          <a:xfrm>
            <a:off x="176468" y="5217784"/>
            <a:ext cx="2802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Цепное правило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4305069-B860-40BE-A2A1-8CC54931808A}"/>
              </a:ext>
            </a:extLst>
          </p:cNvPr>
          <p:cNvSpPr/>
          <p:nvPr/>
        </p:nvSpPr>
        <p:spPr>
          <a:xfrm>
            <a:off x="160791" y="6057065"/>
            <a:ext cx="3902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Производные степеней</a:t>
            </a:r>
          </a:p>
        </p:txBody>
      </p:sp>
    </p:spTree>
    <p:extLst>
      <p:ext uri="{BB962C8B-B14F-4D97-AF65-F5344CB8AC3E}">
        <p14:creationId xmlns:p14="http://schemas.microsoft.com/office/powerpoint/2010/main" val="96102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859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2874430" y="1334798"/>
                <a:ext cx="476168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430" y="1334798"/>
                <a:ext cx="4761688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/>
              <p:nvPr/>
            </p:nvSpPr>
            <p:spPr>
              <a:xfrm>
                <a:off x="9129491" y="1308780"/>
                <a:ext cx="2502480" cy="868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baseline="-250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491" y="1308780"/>
                <a:ext cx="2502480" cy="868699"/>
              </a:xfrm>
              <a:prstGeom prst="rect">
                <a:avLst/>
              </a:prstGeom>
              <a:blipFill>
                <a:blip r:embed="rId5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/>
              <p:nvPr/>
            </p:nvSpPr>
            <p:spPr>
              <a:xfrm>
                <a:off x="6759104" y="2348880"/>
                <a:ext cx="472546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104" y="2348880"/>
                <a:ext cx="4725460" cy="874855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/>
              <p:nvPr/>
            </p:nvSpPr>
            <p:spPr>
              <a:xfrm>
                <a:off x="6722489" y="4551899"/>
                <a:ext cx="4974695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489" y="4551899"/>
                <a:ext cx="4974695" cy="812530"/>
              </a:xfrm>
              <a:prstGeom prst="rect">
                <a:avLst/>
              </a:prstGeom>
              <a:blipFill>
                <a:blip r:embed="rId7"/>
                <a:stretch>
                  <a:fillRect b="-22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186470" y="1515863"/>
                <a:ext cx="2260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70" y="1515863"/>
                <a:ext cx="226023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1043CD3-2048-4367-9E7D-D94ABBB186C1}"/>
                  </a:ext>
                </a:extLst>
              </p:cNvPr>
              <p:cNvSpPr/>
              <p:nvPr/>
            </p:nvSpPr>
            <p:spPr>
              <a:xfrm>
                <a:off x="191344" y="4581128"/>
                <a:ext cx="2520280" cy="1018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1043CD3-2048-4367-9E7D-D94ABBB1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4581128"/>
                <a:ext cx="2520280" cy="10186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CA584CF-C6FA-45D1-B828-20E6B5868F63}"/>
                  </a:ext>
                </a:extLst>
              </p:cNvPr>
              <p:cNvSpPr/>
              <p:nvPr/>
            </p:nvSpPr>
            <p:spPr>
              <a:xfrm>
                <a:off x="2783632" y="5661248"/>
                <a:ext cx="1586973" cy="983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CA584CF-C6FA-45D1-B828-20E6B5868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5661248"/>
                <a:ext cx="1586973" cy="9839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326581B-B716-4A9A-83DA-3AC8DBB0F1CE}"/>
                  </a:ext>
                </a:extLst>
              </p:cNvPr>
              <p:cNvSpPr/>
              <p:nvPr/>
            </p:nvSpPr>
            <p:spPr>
              <a:xfrm>
                <a:off x="171381" y="5729403"/>
                <a:ext cx="2541529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326581B-B716-4A9A-83DA-3AC8DBB0F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81" y="5729403"/>
                <a:ext cx="2541529" cy="98520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F89766C-6400-487F-A3F4-A9209EA14A5E}"/>
                  </a:ext>
                </a:extLst>
              </p:cNvPr>
              <p:cNvSpPr/>
              <p:nvPr/>
            </p:nvSpPr>
            <p:spPr>
              <a:xfrm>
                <a:off x="2078098" y="4573023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F89766C-6400-487F-A3F4-A9209EA14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098" y="4573023"/>
                <a:ext cx="4424139" cy="9741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949530F-7368-472D-A13B-85B7BB4348AA}"/>
                  </a:ext>
                </a:extLst>
              </p:cNvPr>
              <p:cNvSpPr/>
              <p:nvPr/>
            </p:nvSpPr>
            <p:spPr>
              <a:xfrm>
                <a:off x="-19876" y="2257216"/>
                <a:ext cx="2520280" cy="1021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949530F-7368-472D-A13B-85B7BB434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876" y="2257216"/>
                <a:ext cx="2520280" cy="10213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B86C860-CB53-41F6-9274-FE98BE7EA25C}"/>
                  </a:ext>
                </a:extLst>
              </p:cNvPr>
              <p:cNvSpPr/>
              <p:nvPr/>
            </p:nvSpPr>
            <p:spPr>
              <a:xfrm>
                <a:off x="2639616" y="3429000"/>
                <a:ext cx="1491627" cy="1022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B86C860-CB53-41F6-9274-FE98BE7EA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616" y="3429000"/>
                <a:ext cx="1491627" cy="1022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D8EE80F-6E80-478B-96DF-A8837CA431AC}"/>
                  </a:ext>
                </a:extLst>
              </p:cNvPr>
              <p:cNvSpPr/>
              <p:nvPr/>
            </p:nvSpPr>
            <p:spPr>
              <a:xfrm>
                <a:off x="160395" y="3435870"/>
                <a:ext cx="2474203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D8EE80F-6E80-478B-96DF-A8837CA43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95" y="3435870"/>
                <a:ext cx="2474203" cy="98520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367340A-B2F7-48B4-B55B-288AF302D708}"/>
                  </a:ext>
                </a:extLst>
              </p:cNvPr>
              <p:cNvSpPr/>
              <p:nvPr/>
            </p:nvSpPr>
            <p:spPr>
              <a:xfrm>
                <a:off x="1814682" y="2249558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367340A-B2F7-48B4-B55B-288AF302D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682" y="2249558"/>
                <a:ext cx="4424139" cy="9741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4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/>
              <p:nvPr/>
            </p:nvSpPr>
            <p:spPr>
              <a:xfrm>
                <a:off x="2999656" y="1182185"/>
                <a:ext cx="6159891" cy="10000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3200" i="1" baseline="-25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=0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1182185"/>
                <a:ext cx="6159891" cy="1000017"/>
              </a:xfrm>
              <a:prstGeom prst="rect">
                <a:avLst/>
              </a:prstGeom>
              <a:blipFill>
                <a:blip r:embed="rId4"/>
                <a:stretch>
                  <a:fillRect b="-30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/>
              <p:nvPr/>
            </p:nvSpPr>
            <p:spPr>
              <a:xfrm>
                <a:off x="2783632" y="2286107"/>
                <a:ext cx="6914009" cy="101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=0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2286107"/>
                <a:ext cx="6914009" cy="10169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BE095DA-B9E0-4CF0-A7EA-F041A67D8F15}"/>
                  </a:ext>
                </a:extLst>
              </p:cNvPr>
              <p:cNvSpPr/>
              <p:nvPr/>
            </p:nvSpPr>
            <p:spPr>
              <a:xfrm>
                <a:off x="2567608" y="4149080"/>
                <a:ext cx="7246984" cy="9388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  <m:r>
                                <a:rPr lang="ru-RU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BE095DA-B9E0-4CF0-A7EA-F041A67D8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4149080"/>
                <a:ext cx="7246984" cy="9388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4692B0E-0C3C-427F-AF59-156EB5371D3A}"/>
                  </a:ext>
                </a:extLst>
              </p:cNvPr>
              <p:cNvSpPr/>
              <p:nvPr/>
            </p:nvSpPr>
            <p:spPr>
              <a:xfrm>
                <a:off x="2431893" y="5242861"/>
                <a:ext cx="7400744" cy="9388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4692B0E-0C3C-427F-AF59-156EB5371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93" y="5242861"/>
                <a:ext cx="7400744" cy="9388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859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</a:t>
            </a:r>
          </a:p>
        </p:txBody>
      </p:sp>
    </p:spTree>
    <p:extLst>
      <p:ext uri="{BB962C8B-B14F-4D97-AF65-F5344CB8AC3E}">
        <p14:creationId xmlns:p14="http://schemas.microsoft.com/office/powerpoint/2010/main" val="291801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/>
      <p:bldP spid="17" grpId="0"/>
      <p:bldP spid="22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199293" y="5694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Как бы нам это упростить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/>
              <p:nvPr/>
            </p:nvSpPr>
            <p:spPr>
              <a:xfrm>
                <a:off x="-3000" y="897006"/>
                <a:ext cx="8486789" cy="2027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r>
                        <a:rPr lang="ru-RU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3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3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ru-RU" sz="3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ru-RU" sz="3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ru-RU" sz="3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00" y="897006"/>
                <a:ext cx="8486789" cy="2027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C1E0D04D-1368-439C-A128-DE9990B2E197}"/>
                  </a:ext>
                </a:extLst>
              </p:cNvPr>
              <p:cNvSpPr/>
              <p:nvPr/>
            </p:nvSpPr>
            <p:spPr>
              <a:xfrm>
                <a:off x="7247192" y="4581128"/>
                <a:ext cx="4808688" cy="1988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C1E0D04D-1368-439C-A128-DE9990B2E1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192" y="4581128"/>
                <a:ext cx="4808688" cy="19887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0155502-D59E-9DB7-43B5-8347D1C95CF2}"/>
                  </a:ext>
                </a:extLst>
              </p:cNvPr>
              <p:cNvSpPr/>
              <p:nvPr/>
            </p:nvSpPr>
            <p:spPr>
              <a:xfrm>
                <a:off x="7267392" y="2696001"/>
                <a:ext cx="4459939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  <a:p>
                <a:pPr algn="ctr"/>
                <a:r>
                  <a:rPr lang="en-US" sz="2800" i="1" dirty="0">
                    <a:solidFill>
                      <a:schemeClr val="bg1"/>
                    </a:solidFill>
                    <a:latin typeface="IBM Plex Mono" panose="020B0509050203000203" pitchFamily="49" charset="-52"/>
                  </a:rPr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0155502-D59E-9DB7-43B5-8347D1C95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392" y="2696001"/>
                <a:ext cx="4459939" cy="18158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5445D7-C0A8-EFE2-0694-0E4F730A829D}"/>
                  </a:ext>
                </a:extLst>
              </p:cNvPr>
              <p:cNvSpPr/>
              <p:nvPr/>
            </p:nvSpPr>
            <p:spPr>
              <a:xfrm>
                <a:off x="278147" y="3018341"/>
                <a:ext cx="2983381" cy="1396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3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5445D7-C0A8-EFE2-0694-0E4F730A8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47" y="3018341"/>
                <a:ext cx="2983381" cy="1396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A330AD9-162B-DD6B-45B6-B6777AF29DA6}"/>
                  </a:ext>
                </a:extLst>
              </p:cNvPr>
              <p:cNvSpPr/>
              <p:nvPr/>
            </p:nvSpPr>
            <p:spPr>
              <a:xfrm>
                <a:off x="3518507" y="2946333"/>
                <a:ext cx="3475310" cy="1396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A330AD9-162B-DD6B-45B6-B6777AF29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507" y="2946333"/>
                <a:ext cx="3475310" cy="13960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8924EF9-3FE5-5B6F-7B18-9211DC5E1283}"/>
                  </a:ext>
                </a:extLst>
              </p:cNvPr>
              <p:cNvSpPr/>
              <p:nvPr/>
            </p:nvSpPr>
            <p:spPr>
              <a:xfrm>
                <a:off x="128568" y="4397973"/>
                <a:ext cx="3171958" cy="19341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3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32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32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32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/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8924EF9-3FE5-5B6F-7B18-9211DC5E1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68" y="4397973"/>
                <a:ext cx="3171958" cy="19341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FC1D06-AF68-FAEE-9C17-D4E514EC4993}"/>
                  </a:ext>
                </a:extLst>
              </p:cNvPr>
              <p:cNvSpPr txBox="1"/>
              <p:nvPr/>
            </p:nvSpPr>
            <p:spPr>
              <a:xfrm>
                <a:off x="3791744" y="4869160"/>
                <a:ext cx="2094932" cy="1261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lang="en-US" sz="44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sz="3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FC1D06-AF68-FAEE-9C17-D4E514EC4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4869160"/>
                <a:ext cx="2094932" cy="12618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40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/>
              <p:nvPr/>
            </p:nvSpPr>
            <p:spPr>
              <a:xfrm>
                <a:off x="7973918" y="968169"/>
                <a:ext cx="2983381" cy="1396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3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918" y="968169"/>
                <a:ext cx="2983381" cy="1396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/>
              <p:nvPr/>
            </p:nvSpPr>
            <p:spPr>
              <a:xfrm>
                <a:off x="7929523" y="2361702"/>
                <a:ext cx="3475310" cy="1396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523" y="2361702"/>
                <a:ext cx="3475310" cy="13960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/>
              <p:nvPr/>
            </p:nvSpPr>
            <p:spPr>
              <a:xfrm>
                <a:off x="7824192" y="3819509"/>
                <a:ext cx="3126240" cy="1027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ru-RU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3819509"/>
                <a:ext cx="3126240" cy="10270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A97903-10A0-4A58-9FAA-83982A27DD88}"/>
                  </a:ext>
                </a:extLst>
              </p:cNvPr>
              <p:cNvSpPr txBox="1"/>
              <p:nvPr/>
            </p:nvSpPr>
            <p:spPr>
              <a:xfrm>
                <a:off x="382597" y="3271740"/>
                <a:ext cx="5329088" cy="12740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4400" b="0" i="1" baseline="30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  <m:r>
                            <a:rPr lang="en-US" sz="4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</m:e>
                      </m:d>
                      <m:sSup>
                        <m:sSupPr>
                          <m:ctrlP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44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×2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sz="32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A97903-10A0-4A58-9FAA-83982A27D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97" y="3271740"/>
                <a:ext cx="5329088" cy="12740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3287688" y="5157192"/>
                <a:ext cx="4946034" cy="84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sz="36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5157192"/>
                <a:ext cx="4946034" cy="8442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859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BE095DA-B9E0-4CF0-A7EA-F041A67D8F15}"/>
                  </a:ext>
                </a:extLst>
              </p:cNvPr>
              <p:cNvSpPr/>
              <p:nvPr/>
            </p:nvSpPr>
            <p:spPr>
              <a:xfrm>
                <a:off x="479376" y="1052736"/>
                <a:ext cx="7246984" cy="9388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  <m:r>
                                <a:rPr lang="ru-RU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BE095DA-B9E0-4CF0-A7EA-F041A67D8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052736"/>
                <a:ext cx="7246984" cy="9388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4692B0E-0C3C-427F-AF59-156EB5371D3A}"/>
                  </a:ext>
                </a:extLst>
              </p:cNvPr>
              <p:cNvSpPr/>
              <p:nvPr/>
            </p:nvSpPr>
            <p:spPr>
              <a:xfrm>
                <a:off x="343661" y="2146517"/>
                <a:ext cx="7400744" cy="9388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4692B0E-0C3C-427F-AF59-156EB5371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61" y="2146517"/>
                <a:ext cx="7400744" cy="9388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921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  <p:bldP spid="28" grpId="0"/>
      <p:bldP spid="29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2351584" y="980728"/>
                <a:ext cx="4946034" cy="84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ar-AE" sz="4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ar-AE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i="1" baseline="30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980728"/>
                <a:ext cx="4946034" cy="844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/>
          <p:cNvSpPr/>
          <p:nvPr/>
        </p:nvSpPr>
        <p:spPr>
          <a:xfrm>
            <a:off x="5159896" y="1916832"/>
            <a:ext cx="44831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numpy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8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np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367808" y="2780928"/>
            <a:ext cx="6672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 = np.array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]])</a:t>
            </a:r>
            <a:endParaRPr lang="es-E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s-E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Y = np.array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-3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s-E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4367808" y="3501008"/>
            <a:ext cx="789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np.linalg.inv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X.T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X.T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Y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/>
              <p:nvPr/>
            </p:nvSpPr>
            <p:spPr>
              <a:xfrm>
                <a:off x="376136" y="2101431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36" y="2101431"/>
                <a:ext cx="168642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/>
              <p:nvPr/>
            </p:nvSpPr>
            <p:spPr>
              <a:xfrm>
                <a:off x="2783632" y="2132856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2132856"/>
                <a:ext cx="169443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Рисунок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424" y="2780928"/>
            <a:ext cx="504056" cy="1797849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5680" y="2780928"/>
            <a:ext cx="504056" cy="1797849"/>
          </a:xfrm>
          <a:prstGeom prst="rect">
            <a:avLst/>
          </a:prstGeom>
        </p:spPr>
      </p:pic>
      <p:sp>
        <p:nvSpPr>
          <p:cNvPr id="35" name="Прямоугольник 34"/>
          <p:cNvSpPr/>
          <p:nvPr/>
        </p:nvSpPr>
        <p:spPr>
          <a:xfrm>
            <a:off x="4583832" y="3933056"/>
            <a:ext cx="3621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D5D5D5"/>
                </a:solidFill>
                <a:latin typeface="Courier New" panose="02070309020205020404" pitchFamily="49" charset="0"/>
              </a:rPr>
              <a:t>array([-5., 2.])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/>
              <p:cNvSpPr/>
              <p:nvPr/>
            </p:nvSpPr>
            <p:spPr>
              <a:xfrm>
                <a:off x="2783632" y="4725144"/>
                <a:ext cx="12738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4725144"/>
                <a:ext cx="127387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407368" y="4725144"/>
                <a:ext cx="1549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725144"/>
                <a:ext cx="154984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18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19" grpId="0"/>
      <p:bldP spid="20" grpId="0"/>
      <p:bldP spid="23" grpId="0"/>
      <p:bldP spid="25" grpId="0"/>
      <p:bldP spid="32" grpId="0"/>
      <p:bldP spid="35" grpId="0"/>
      <p:bldP spid="36" grpId="0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Рубрика Прохладные Истории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84919" y="1246413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1805 году французский математик Адриан-Мари Лежандр опубликовал метод подгонки линии к набору точек.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– что-то про кометы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432" y="1124744"/>
            <a:ext cx="1440160" cy="18002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9624392" y="2996952"/>
            <a:ext cx="2304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https://en.wikipedia.org/wiki/Adrien-Marie_Legendre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343472" y="2227220"/>
            <a:ext cx="8352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Четыре года спустя 24-летний немецкий вундеркинд Карл Фридрих Гаусс настаивал на том, что он использовал тот же метод с 1795 года, но считал его слишком тривиальным, чтобы о нем писать. 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343472" y="3177183"/>
            <a:ext cx="8136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Утверждение Гаусса побудило Лежандра анонимно опубликовать приложение, в котором отмечалось, что «один очень знаменитый геометр без колебаний присвоил этот метод». 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440" y="3501008"/>
            <a:ext cx="1569231" cy="2016224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9815736" y="5589240"/>
            <a:ext cx="2376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https://en.wikipedia.org/wiki/Carl_Friedrich_Gauss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839416" y="4342765"/>
            <a:ext cx="52565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1922 году английские статистики Рональд Фишер и Карл Пирсон показали, как линейная регрессия вписывается в общую статистическую структуру корреляции и распределения, что сделало ее полезной во всех науках. 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5375921" y="6093296"/>
            <a:ext cx="23762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https://en.wikipedia.org/wiki/Karl_Pearson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6"/>
          <a:srcRect b="12546"/>
          <a:stretch/>
        </p:blipFill>
        <p:spPr>
          <a:xfrm>
            <a:off x="7968208" y="4365104"/>
            <a:ext cx="1389749" cy="1701559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984" y="4437112"/>
            <a:ext cx="1258140" cy="1647020"/>
          </a:xfrm>
          <a:prstGeom prst="rect">
            <a:avLst/>
          </a:prstGeom>
        </p:spPr>
      </p:pic>
      <p:sp>
        <p:nvSpPr>
          <p:cNvPr id="26" name="Прямоугольник 25"/>
          <p:cNvSpPr/>
          <p:nvPr/>
        </p:nvSpPr>
        <p:spPr>
          <a:xfrm>
            <a:off x="7824192" y="6093296"/>
            <a:ext cx="2016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https://en.wikipedia.org/wiki/Ronald_Fisher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88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0" grpId="0"/>
      <p:bldP spid="17" grpId="0"/>
      <p:bldP spid="18" grpId="0"/>
      <p:bldP spid="20" grpId="0"/>
      <p:bldP spid="21" grpId="0"/>
      <p:bldP spid="23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991544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79376" y="1484784"/>
            <a:ext cx="11305256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 ними и будем работать 1 семестр)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 (изображение / видео, временной ряд, текст)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Работа с пропусками, дубликатами и странными значениями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данные – нормализуем / стандартизуем / степенно преобразуем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 сводим к Циферкам /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Engineering </a:t>
            </a:r>
          </a:p>
        </p:txBody>
      </p:sp>
    </p:spTree>
    <p:extLst>
      <p:ext uri="{BB962C8B-B14F-4D97-AF65-F5344CB8AC3E}">
        <p14:creationId xmlns:p14="http://schemas.microsoft.com/office/powerpoint/2010/main" val="391784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Рубрика Прохладные Истории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10" y="2226995"/>
            <a:ext cx="1440160" cy="1800200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126082" y="4126635"/>
            <a:ext cx="2304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https://en.wikipedia.org/wiki/Adrien-Marie_Legendre</a:t>
            </a: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85" y="1412776"/>
            <a:ext cx="3977641" cy="3977641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542" y="2495372"/>
            <a:ext cx="5724052" cy="1916718"/>
          </a:xfrm>
          <a:prstGeom prst="rect">
            <a:avLst/>
          </a:prstGeom>
        </p:spPr>
      </p:pic>
      <p:sp>
        <p:nvSpPr>
          <p:cNvPr id="30" name="Прямоугольник 29"/>
          <p:cNvSpPr/>
          <p:nvPr/>
        </p:nvSpPr>
        <p:spPr>
          <a:xfrm>
            <a:off x="3250282" y="5614059"/>
            <a:ext cx="2304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По версии </a:t>
            </a:r>
            <a:r>
              <a:rPr lang="en-US" sz="1400" dirty="0" err="1">
                <a:solidFill>
                  <a:schemeClr val="bg1"/>
                </a:solidFill>
              </a:rPr>
              <a:t>Midjourney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7733890" y="4678323"/>
            <a:ext cx="2956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По версии </a:t>
            </a:r>
            <a:r>
              <a:rPr lang="en-US" sz="1400" dirty="0">
                <a:solidFill>
                  <a:schemeClr val="bg1"/>
                </a:solidFill>
              </a:rPr>
              <a:t>Stable Diffusion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22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335360" y="1124744"/>
            <a:ext cx="1101722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Обобщение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/>
              <p:nvPr/>
            </p:nvSpPr>
            <p:spPr>
              <a:xfrm>
                <a:off x="9912424" y="1916832"/>
                <a:ext cx="2186752" cy="1070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424" y="1916832"/>
                <a:ext cx="2186752" cy="1070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/>
              <p:nvPr/>
            </p:nvSpPr>
            <p:spPr>
              <a:xfrm>
                <a:off x="7608168" y="1988840"/>
                <a:ext cx="2554097" cy="1070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1988840"/>
                <a:ext cx="2554097" cy="10700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/>
              <p:nvPr/>
            </p:nvSpPr>
            <p:spPr>
              <a:xfrm>
                <a:off x="5303912" y="2060848"/>
                <a:ext cx="2313389" cy="793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ru-RU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12" y="2060848"/>
                <a:ext cx="2313389" cy="7933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335360" y="1916832"/>
                <a:ext cx="4946034" cy="84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ar-AE" sz="4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ar-AE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i="1" baseline="30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916832"/>
                <a:ext cx="4946034" cy="844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435C099-9B23-472A-A919-35B5F48C7845}"/>
                  </a:ext>
                </a:extLst>
              </p:cNvPr>
              <p:cNvSpPr/>
              <p:nvPr/>
            </p:nvSpPr>
            <p:spPr>
              <a:xfrm>
                <a:off x="7680176" y="3284984"/>
                <a:ext cx="4074002" cy="11046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435C099-9B23-472A-A919-35B5F48C7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76" y="3284984"/>
                <a:ext cx="4074002" cy="11046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D609E6E-43EC-45A9-B8D5-3FDE0D33594C}"/>
                  </a:ext>
                </a:extLst>
              </p:cNvPr>
              <p:cNvSpPr/>
              <p:nvPr/>
            </p:nvSpPr>
            <p:spPr>
              <a:xfrm>
                <a:off x="5087888" y="2996952"/>
                <a:ext cx="2682145" cy="1729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sz="2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D609E6E-43EC-45A9-B8D5-3FDE0D335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2996952"/>
                <a:ext cx="2682145" cy="17297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5CA6D08-0E2E-4F01-BB01-97B1F637C720}"/>
              </a:ext>
            </a:extLst>
          </p:cNvPr>
          <p:cNvSpPr txBox="1"/>
          <p:nvPr/>
        </p:nvSpPr>
        <p:spPr>
          <a:xfrm>
            <a:off x="446946" y="2844225"/>
            <a:ext cx="4816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Более одной переменной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221162-28D3-4FC0-85FC-8D1C2295F55C}"/>
                  </a:ext>
                </a:extLst>
              </p:cNvPr>
              <p:cNvSpPr txBox="1"/>
              <p:nvPr/>
            </p:nvSpPr>
            <p:spPr>
              <a:xfrm>
                <a:off x="399496" y="3517174"/>
                <a:ext cx="46656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221162-28D3-4FC0-85FC-8D1C2295F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96" y="3517174"/>
                <a:ext cx="466563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859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</a:t>
            </a:r>
          </a:p>
        </p:txBody>
      </p:sp>
    </p:spTree>
    <p:extLst>
      <p:ext uri="{BB962C8B-B14F-4D97-AF65-F5344CB8AC3E}">
        <p14:creationId xmlns:p14="http://schemas.microsoft.com/office/powerpoint/2010/main" val="16751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/>
      <p:bldP spid="18" grpId="0"/>
      <p:bldP spid="19" grpId="0"/>
      <p:bldP spid="20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728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D6BAEC-9E01-4A13-B272-22E617C65D94}"/>
                  </a:ext>
                </a:extLst>
              </p:cNvPr>
              <p:cNvSpPr txBox="1"/>
              <p:nvPr/>
            </p:nvSpPr>
            <p:spPr>
              <a:xfrm>
                <a:off x="3727286" y="1098221"/>
                <a:ext cx="41092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48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sz="36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D6BAEC-9E01-4A13-B272-22E617C65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286" y="1098221"/>
                <a:ext cx="4109265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1759" y="2086032"/>
            <a:ext cx="1572185" cy="4057563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61A1200E-C4A5-425B-80F0-B95396A95CCF}"/>
              </a:ext>
            </a:extLst>
          </p:cNvPr>
          <p:cNvSpPr/>
          <p:nvPr/>
        </p:nvSpPr>
        <p:spPr>
          <a:xfrm>
            <a:off x="3451759" y="2086032"/>
            <a:ext cx="402295" cy="4057563"/>
          </a:xfrm>
          <a:prstGeom prst="rect">
            <a:avLst/>
          </a:prstGeom>
          <a:solidFill>
            <a:srgbClr val="272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054059"/>
            <a:ext cx="1572185" cy="4491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9703" y="2438901"/>
            <a:ext cx="709180" cy="367240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822796" y="2655583"/>
            <a:ext cx="1572185" cy="449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D6BAEC-9E01-4A13-B272-22E617C65D94}"/>
                  </a:ext>
                </a:extLst>
              </p:cNvPr>
              <p:cNvSpPr txBox="1"/>
              <p:nvPr/>
            </p:nvSpPr>
            <p:spPr>
              <a:xfrm>
                <a:off x="8077849" y="1513719"/>
                <a:ext cx="351217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{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,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}+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sz="20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D6BAEC-9E01-4A13-B272-22E617C65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849" y="1513719"/>
                <a:ext cx="351217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8248" y="2438901"/>
            <a:ext cx="2711730" cy="37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0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4" grpId="0" animBg="1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03602" y="6353658"/>
            <a:ext cx="2833731" cy="363704"/>
          </a:xfrm>
          <a:prstGeom prst="rect">
            <a:avLst/>
          </a:prstGeom>
        </p:spPr>
        <p:txBody>
          <a:bodyPr vert="horz" lIns="91084" tIns="45542" rIns="91084" bIns="45542" rtlCol="0" anchor="ctr"/>
          <a:lstStyle>
            <a:defPPr>
              <a:defRPr lang="ru-RU"/>
            </a:defPPr>
            <a:lvl1pPr marL="0" algn="r" defTabSz="910834" rtl="0" eaLnBrk="1" latinLnBrk="0" hangingPunct="1">
              <a:defRPr sz="119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5417" algn="l" defTabSz="910834" rtl="0" eaLnBrk="1" latinLnBrk="0" hangingPunct="1">
              <a:defRPr sz="1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0834" algn="l" defTabSz="910834" rtl="0" eaLnBrk="1" latinLnBrk="0" hangingPunct="1">
              <a:defRPr sz="1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6251" algn="l" defTabSz="910834" rtl="0" eaLnBrk="1" latinLnBrk="0" hangingPunct="1">
              <a:defRPr sz="1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1668" algn="l" defTabSz="910834" rtl="0" eaLnBrk="1" latinLnBrk="0" hangingPunct="1">
              <a:defRPr sz="1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77085" algn="l" defTabSz="910834" rtl="0" eaLnBrk="1" latinLnBrk="0" hangingPunct="1">
              <a:defRPr sz="1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2502" algn="l" defTabSz="910834" rtl="0" eaLnBrk="1" latinLnBrk="0" hangingPunct="1">
              <a:defRPr sz="1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7918" algn="l" defTabSz="910834" rtl="0" eaLnBrk="1" latinLnBrk="0" hangingPunct="1">
              <a:defRPr sz="1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43335" algn="l" defTabSz="910834" rtl="0" eaLnBrk="1" latinLnBrk="0" hangingPunct="1">
              <a:defRPr sz="1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23</a:t>
            </a:fld>
            <a:endParaRPr lang="ru-RU" sz="2385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2" y="22040"/>
            <a:ext cx="1758462" cy="111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182" y="901034"/>
            <a:ext cx="12113637" cy="21565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21444" y="159748"/>
            <a:ext cx="312488" cy="5198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82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82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31440" y="198256"/>
            <a:ext cx="7674876" cy="483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188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модель это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9389" y="1957673"/>
            <a:ext cx="8181079" cy="381554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090369" y="1270486"/>
            <a:ext cx="10446964" cy="45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91" dirty="0">
                <a:solidFill>
                  <a:schemeClr val="bg1"/>
                </a:solidFill>
              </a:rPr>
              <a:t>9014.373-874.50*Distance+2984.62*</a:t>
            </a:r>
            <a:r>
              <a:rPr lang="en-US" sz="2391" dirty="0" err="1">
                <a:solidFill>
                  <a:schemeClr val="bg1"/>
                </a:solidFill>
              </a:rPr>
              <a:t>Engine_capacity</a:t>
            </a:r>
            <a:r>
              <a:rPr lang="en-US" sz="2391" dirty="0">
                <a:solidFill>
                  <a:schemeClr val="bg1"/>
                </a:solidFill>
              </a:rPr>
              <a:t>(cm3)+4807.24*Year</a:t>
            </a:r>
          </a:p>
        </p:txBody>
      </p:sp>
    </p:spTree>
    <p:extLst>
      <p:ext uri="{BB962C8B-B14F-4D97-AF65-F5344CB8AC3E}">
        <p14:creationId xmlns:p14="http://schemas.microsoft.com/office/powerpoint/2010/main" val="129835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32F535-B85F-4D5B-86F3-504C379B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6712"/>
            <a:ext cx="12192000" cy="1143000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Нейронки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/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/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(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которые тоже «немного» </a:t>
            </a:r>
            <a:b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Линейные Регрессии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)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/>
            </a:r>
            <a:b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endParaRPr lang="ru-RU" sz="3200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5B68516-7F59-4D6C-A3DB-12C79902F3C7}"/>
              </a:ext>
            </a:extLst>
          </p:cNvPr>
          <p:cNvSpPr txBox="1">
            <a:spLocks/>
          </p:cNvSpPr>
          <p:nvPr/>
        </p:nvSpPr>
        <p:spPr>
          <a:xfrm>
            <a:off x="752475" y="873070"/>
            <a:ext cx="10439399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39EE290-72E3-40EF-BC35-C7C7EA7A5F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8736" t="7623" r="26966" b="21458"/>
          <a:stretch/>
        </p:blipFill>
        <p:spPr>
          <a:xfrm>
            <a:off x="884919" y="873070"/>
            <a:ext cx="5908476" cy="62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5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1631504" y="1124744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3575720" y="2274418"/>
                <a:ext cx="4150047" cy="718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ar-A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ar-AE" sz="4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ar-AE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ar-AE" sz="40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ar-AE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ar-AE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ar-AE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000" i="1" baseline="30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2274418"/>
                <a:ext cx="4150047" cy="718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E0D15BB-018A-4C2C-9534-2ACF65A22BAC}"/>
                  </a:ext>
                </a:extLst>
              </p:cNvPr>
              <p:cNvSpPr/>
              <p:nvPr/>
            </p:nvSpPr>
            <p:spPr>
              <a:xfrm>
                <a:off x="735233" y="2991541"/>
                <a:ext cx="19223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E0D15BB-018A-4C2C-9534-2ACF65A22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33" y="2991541"/>
                <a:ext cx="192238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449A657-F1CA-400A-BE74-D25D65C0281D}"/>
              </a:ext>
            </a:extLst>
          </p:cNvPr>
          <p:cNvSpPr/>
          <p:nvPr/>
        </p:nvSpPr>
        <p:spPr>
          <a:xfrm>
            <a:off x="854591" y="3676626"/>
            <a:ext cx="765844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Не существует для произвольной матрицы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(</a:t>
            </a:r>
            <a:r>
              <a:rPr lang="ru-RU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хотя есть способы обхода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  </a:t>
            </a:r>
            <a:endParaRPr lang="ru-RU" sz="3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7DDDABC-C003-4DE1-AFDC-15C501C77E51}"/>
              </a:ext>
            </a:extLst>
          </p:cNvPr>
          <p:cNvSpPr/>
          <p:nvPr/>
        </p:nvSpPr>
        <p:spPr>
          <a:xfrm>
            <a:off x="839287" y="4881136"/>
            <a:ext cx="99372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Для больших n (большие наборы данных) может быть вычислительно неэффективным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859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</a:t>
            </a:r>
          </a:p>
        </p:txBody>
      </p:sp>
    </p:spTree>
    <p:extLst>
      <p:ext uri="{BB962C8B-B14F-4D97-AF65-F5344CB8AC3E}">
        <p14:creationId xmlns:p14="http://schemas.microsoft.com/office/powerpoint/2010/main" val="178024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  <p:bldP spid="5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34857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801674" y="116632"/>
            <a:ext cx="8331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давайте проверим все значения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119963B5-7F1B-2AAA-18A2-5A1DC155EF48}"/>
                  </a:ext>
                </a:extLst>
              </p:cNvPr>
              <p:cNvSpPr/>
              <p:nvPr/>
            </p:nvSpPr>
            <p:spPr>
              <a:xfrm>
                <a:off x="2169" y="1106452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119963B5-7F1B-2AAA-18A2-5A1DC155E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" y="1106452"/>
                <a:ext cx="168642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386D3EE-A779-54DA-F4E6-862D6BA20178}"/>
                  </a:ext>
                </a:extLst>
              </p:cNvPr>
              <p:cNvSpPr/>
              <p:nvPr/>
            </p:nvSpPr>
            <p:spPr>
              <a:xfrm>
                <a:off x="1718569" y="1097057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386D3EE-A779-54DA-F4E6-862D6BA201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569" y="1097057"/>
                <a:ext cx="169443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E80460-0C61-9917-42B5-70EC3243E4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457" y="1785949"/>
            <a:ext cx="504056" cy="17978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AAACE20-98B7-2BD1-3058-12B18896D3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0617" y="1745129"/>
            <a:ext cx="504056" cy="1797849"/>
          </a:xfrm>
          <a:prstGeom prst="rect">
            <a:avLst/>
          </a:prstGeom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1EEFEDF-1424-E192-976A-FFE50487A67D}"/>
              </a:ext>
            </a:extLst>
          </p:cNvPr>
          <p:cNvCxnSpPr>
            <a:cxnSpLocks/>
          </p:cNvCxnSpPr>
          <p:nvPr/>
        </p:nvCxnSpPr>
        <p:spPr>
          <a:xfrm flipV="1">
            <a:off x="7248128" y="1121419"/>
            <a:ext cx="0" cy="449312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FBAAC83-0A40-3B21-51D1-9F799B76A970}"/>
              </a:ext>
            </a:extLst>
          </p:cNvPr>
          <p:cNvCxnSpPr>
            <a:cxnSpLocks/>
          </p:cNvCxnSpPr>
          <p:nvPr/>
        </p:nvCxnSpPr>
        <p:spPr>
          <a:xfrm>
            <a:off x="3707668" y="3542978"/>
            <a:ext cx="784887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2179E4-37E6-BBDB-6AE2-3F0DDDB6830B}"/>
                  </a:ext>
                </a:extLst>
              </p:cNvPr>
              <p:cNvSpPr/>
              <p:nvPr/>
            </p:nvSpPr>
            <p:spPr>
              <a:xfrm>
                <a:off x="11556540" y="3360100"/>
                <a:ext cx="67601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2179E4-37E6-BBDB-6AE2-3F0DDDB68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540" y="3360100"/>
                <a:ext cx="67601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BFB37E9-08B9-9B99-4CB3-52EF70AAECB3}"/>
                  </a:ext>
                </a:extLst>
              </p:cNvPr>
              <p:cNvSpPr/>
              <p:nvPr/>
            </p:nvSpPr>
            <p:spPr>
              <a:xfrm>
                <a:off x="7297227" y="858190"/>
                <a:ext cx="66652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BFB37E9-08B9-9B99-4CB3-52EF70AAE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227" y="858190"/>
                <a:ext cx="66652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96AD7E-C588-46E9-4E27-132D8F636F19}"/>
                  </a:ext>
                </a:extLst>
              </p:cNvPr>
              <p:cNvSpPr txBox="1"/>
              <p:nvPr/>
            </p:nvSpPr>
            <p:spPr>
              <a:xfrm>
                <a:off x="308850" y="4394786"/>
                <a:ext cx="2561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96AD7E-C588-46E9-4E27-132D8F636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50" y="4394786"/>
                <a:ext cx="2561086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03C6256-ED1B-E76C-C670-5443831052E0}"/>
                  </a:ext>
                </a:extLst>
              </p:cNvPr>
              <p:cNvSpPr/>
              <p:nvPr/>
            </p:nvSpPr>
            <p:spPr>
              <a:xfrm>
                <a:off x="119336" y="5780784"/>
                <a:ext cx="5259901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03C6256-ED1B-E76C-C670-544383105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5780784"/>
                <a:ext cx="5259901" cy="9573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C6BDF8F9-0C06-600B-4008-92EACD052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79866"/>
              </p:ext>
            </p:extLst>
          </p:nvPr>
        </p:nvGraphicFramePr>
        <p:xfrm>
          <a:off x="10796588" y="6254750"/>
          <a:ext cx="752475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ackager Shell Object" showAsIcon="1" r:id="rId13" imgW="752040" imgH="527400" progId="Package">
                  <p:embed/>
                </p:oleObj>
              </mc:Choice>
              <mc:Fallback>
                <p:oleObj name="Packager Shell Object" showAsIcon="1" r:id="rId13" imgW="752040" imgH="527400" progId="Package">
                  <p:embed/>
                  <p:pic>
                    <p:nvPicPr>
                      <p:cNvPr id="22" name="Объект 21">
                        <a:extLst>
                          <a:ext uri="{FF2B5EF4-FFF2-40B4-BE49-F238E27FC236}">
                            <a16:creationId xmlns:a16="http://schemas.microsoft.com/office/drawing/2014/main" id="{C6BDF8F9-0C06-600B-4008-92EACD052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796588" y="6254750"/>
                        <a:ext cx="752475" cy="62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87CE709-51C3-3D38-BDA8-9DEB8E7D09D6}"/>
              </a:ext>
            </a:extLst>
          </p:cNvPr>
          <p:cNvSpPr txBox="1"/>
          <p:nvPr/>
        </p:nvSpPr>
        <p:spPr>
          <a:xfrm>
            <a:off x="7183021" y="3175434"/>
            <a:ext cx="101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(0,0,</a:t>
            </a:r>
            <a:r>
              <a:rPr lang="en-US" dirty="0">
                <a:solidFill>
                  <a:srgbClr val="3112E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7.5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4D0B18-5171-A30D-A1EB-9FE6096972F6}"/>
              </a:ext>
            </a:extLst>
          </p:cNvPr>
          <p:cNvSpPr txBox="1"/>
          <p:nvPr/>
        </p:nvSpPr>
        <p:spPr>
          <a:xfrm>
            <a:off x="3390773" y="1054029"/>
            <a:ext cx="160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(-10,10,</a:t>
            </a:r>
            <a:r>
              <a:rPr lang="en-US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172.5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642442-6D13-5965-E7B4-3418C80527ED}"/>
              </a:ext>
            </a:extLst>
          </p:cNvPr>
          <p:cNvSpPr txBox="1"/>
          <p:nvPr/>
        </p:nvSpPr>
        <p:spPr>
          <a:xfrm>
            <a:off x="3545676" y="5245209"/>
            <a:ext cx="168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(-10,-10,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627.5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0B0EFE-D147-7087-43D0-F233C3DAE7C9}"/>
              </a:ext>
            </a:extLst>
          </p:cNvPr>
          <p:cNvSpPr txBox="1"/>
          <p:nvPr/>
        </p:nvSpPr>
        <p:spPr>
          <a:xfrm>
            <a:off x="10429658" y="5411452"/>
            <a:ext cx="160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(10,-10,</a:t>
            </a:r>
            <a:r>
              <a:rPr lang="en-US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292.5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8E0A-25C0-1E16-75FC-A68C0FE6AADC}"/>
              </a:ext>
            </a:extLst>
          </p:cNvPr>
          <p:cNvSpPr txBox="1"/>
          <p:nvPr/>
        </p:nvSpPr>
        <p:spPr>
          <a:xfrm>
            <a:off x="10429658" y="990009"/>
            <a:ext cx="153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(10,10,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592.5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84A6AA-47C0-5FB1-1298-D61D6794ED15}"/>
              </a:ext>
            </a:extLst>
          </p:cNvPr>
          <p:cNvSpPr txBox="1"/>
          <p:nvPr/>
        </p:nvSpPr>
        <p:spPr>
          <a:xfrm>
            <a:off x="3493739" y="1708864"/>
            <a:ext cx="147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(-10,7,</a:t>
            </a:r>
            <a:r>
              <a:rPr lang="en-US" dirty="0">
                <a:solidFill>
                  <a:srgbClr val="00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56.25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CDF7EF-9A04-7889-BFF6-D7BCAC350DF4}"/>
              </a:ext>
            </a:extLst>
          </p:cNvPr>
          <p:cNvSpPr txBox="1"/>
          <p:nvPr/>
        </p:nvSpPr>
        <p:spPr>
          <a:xfrm>
            <a:off x="7183021" y="3944875"/>
            <a:ext cx="135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(0,-3,</a:t>
            </a:r>
            <a:r>
              <a:rPr lang="en-US" dirty="0">
                <a:solidFill>
                  <a:srgbClr val="00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56.25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7BE0D9-11D3-038D-BFB4-3F5B96EFE59C}"/>
              </a:ext>
            </a:extLst>
          </p:cNvPr>
          <p:cNvSpPr txBox="1"/>
          <p:nvPr/>
        </p:nvSpPr>
        <p:spPr>
          <a:xfrm>
            <a:off x="10391158" y="4056883"/>
            <a:ext cx="147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(10,-3,</a:t>
            </a:r>
            <a:r>
              <a:rPr lang="en-US" dirty="0">
                <a:solidFill>
                  <a:srgbClr val="00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56.25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3F6C6C-C9BF-88BD-04B1-DA7FC50C7E8F}"/>
              </a:ext>
            </a:extLst>
          </p:cNvPr>
          <p:cNvSpPr txBox="1"/>
          <p:nvPr/>
        </p:nvSpPr>
        <p:spPr>
          <a:xfrm>
            <a:off x="5697211" y="2224008"/>
            <a:ext cx="135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(-2,5,</a:t>
            </a:r>
            <a:r>
              <a:rPr lang="en-US" dirty="0">
                <a:solidFill>
                  <a:srgbClr val="00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56.25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844E24-4B00-43F2-AF48-1F8EECD8FDFA}"/>
              </a:ext>
            </a:extLst>
          </p:cNvPr>
          <p:cNvSpPr txBox="1"/>
          <p:nvPr/>
        </p:nvSpPr>
        <p:spPr>
          <a:xfrm>
            <a:off x="4105099" y="3619217"/>
            <a:ext cx="142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(-8,-1,</a:t>
            </a:r>
            <a:r>
              <a:rPr lang="en-US" dirty="0">
                <a:solidFill>
                  <a:srgbClr val="00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56.25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47E497-42CA-8F2D-1AFB-E2E35F271CD7}"/>
              </a:ext>
            </a:extLst>
          </p:cNvPr>
          <p:cNvSpPr txBox="1"/>
          <p:nvPr/>
        </p:nvSpPr>
        <p:spPr>
          <a:xfrm>
            <a:off x="10362143" y="3619217"/>
            <a:ext cx="147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(10,-1,</a:t>
            </a:r>
            <a:r>
              <a:rPr lang="en-US" dirty="0">
                <a:solidFill>
                  <a:srgbClr val="00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56.25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A0BE8A-4842-97AD-4645-F8352AA67AE1}"/>
              </a:ext>
            </a:extLst>
          </p:cNvPr>
          <p:cNvSpPr txBox="1"/>
          <p:nvPr/>
        </p:nvSpPr>
        <p:spPr>
          <a:xfrm rot="19706005">
            <a:off x="5306529" y="2749491"/>
            <a:ext cx="109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(-4,2,</a:t>
            </a:r>
            <a:r>
              <a:rPr lang="en-US" dirty="0">
                <a:solidFill>
                  <a:srgbClr val="3112E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0.5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E438FC-4045-6194-25B5-FFE7370242EB}"/>
              </a:ext>
            </a:extLst>
          </p:cNvPr>
          <p:cNvSpPr txBox="1"/>
          <p:nvPr/>
        </p:nvSpPr>
        <p:spPr>
          <a:xfrm rot="19648154">
            <a:off x="4536018" y="2711233"/>
            <a:ext cx="109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(-6,2,</a:t>
            </a:r>
            <a:r>
              <a:rPr lang="en-US" dirty="0">
                <a:solidFill>
                  <a:srgbClr val="3112E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0.5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FB16AD-8636-AA8D-6EFC-C8F4A046F4BD}"/>
              </a:ext>
            </a:extLst>
          </p:cNvPr>
          <p:cNvSpPr txBox="1"/>
          <p:nvPr/>
        </p:nvSpPr>
        <p:spPr>
          <a:xfrm rot="19708336">
            <a:off x="4952742" y="2711623"/>
            <a:ext cx="109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(-5,2,</a:t>
            </a:r>
            <a:r>
              <a:rPr lang="en-US" dirty="0">
                <a:solidFill>
                  <a:srgbClr val="3112E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0.0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9" name="Рисунок 38" descr="Изображение выглядит как снимок экрана, Красочность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A1F5B2CF-496D-5C56-74C0-03AE459417A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25" y="952928"/>
            <a:ext cx="9286380" cy="464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2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/>
      <p:bldP spid="7" grpId="0"/>
      <p:bldP spid="17" grpId="0"/>
      <p:bldP spid="17" grpId="1"/>
      <p:bldP spid="18" grpId="0"/>
      <p:bldP spid="18" grpId="1"/>
      <p:bldP spid="19" grpId="0"/>
      <p:bldP spid="20" grpId="0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672064" y="2166839"/>
            <a:ext cx="4968552" cy="469116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127448" y="2171462"/>
            <a:ext cx="4824536" cy="468599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2855640" y="116632"/>
            <a:ext cx="6223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 и Антиградиент</a:t>
            </a:r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3503712" y="6237312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18E98728-A5C8-4E53-8435-764ECF358166}"/>
              </a:ext>
            </a:extLst>
          </p:cNvPr>
          <p:cNvCxnSpPr>
            <a:cxnSpLocks/>
          </p:cNvCxnSpPr>
          <p:nvPr/>
        </p:nvCxnSpPr>
        <p:spPr>
          <a:xfrm flipV="1">
            <a:off x="1271464" y="5733256"/>
            <a:ext cx="1372507" cy="9049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Овал 71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2711624" y="558924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A8473089-BAAE-489C-BA3F-3BEF6F8228D3}"/>
              </a:ext>
            </a:extLst>
          </p:cNvPr>
          <p:cNvCxnSpPr>
            <a:cxnSpLocks/>
          </p:cNvCxnSpPr>
          <p:nvPr/>
        </p:nvCxnSpPr>
        <p:spPr>
          <a:xfrm>
            <a:off x="2927648" y="5733256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3A18BBFF-F520-4F26-8671-25708037B075}"/>
              </a:ext>
            </a:extLst>
          </p:cNvPr>
          <p:cNvCxnSpPr>
            <a:cxnSpLocks/>
          </p:cNvCxnSpPr>
          <p:nvPr/>
        </p:nvCxnSpPr>
        <p:spPr>
          <a:xfrm flipV="1">
            <a:off x="5303912" y="3789040"/>
            <a:ext cx="1806933" cy="14531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Овал 74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5159896" y="3645024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6BD2CDE5-EFA1-4F5F-9B7E-2E50AEA31734}"/>
              </a:ext>
            </a:extLst>
          </p:cNvPr>
          <p:cNvCxnSpPr>
            <a:cxnSpLocks/>
          </p:cNvCxnSpPr>
          <p:nvPr/>
        </p:nvCxnSpPr>
        <p:spPr>
          <a:xfrm flipH="1">
            <a:off x="4511824" y="3789040"/>
            <a:ext cx="6462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/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/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Овал 79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9120336" y="4293096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8400256" y="5013176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10848528" y="2636912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91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351584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/>
              <p:nvPr/>
            </p:nvSpPr>
            <p:spPr>
              <a:xfrm>
                <a:off x="6766922" y="2564904"/>
                <a:ext cx="519700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922" y="2564904"/>
                <a:ext cx="5197000" cy="874855"/>
              </a:xfrm>
              <a:prstGeom prst="rect">
                <a:avLst/>
              </a:prstGeom>
              <a:blipFill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/>
              <p:nvPr/>
            </p:nvSpPr>
            <p:spPr>
              <a:xfrm>
                <a:off x="6744072" y="4725144"/>
                <a:ext cx="5208028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4725144"/>
                <a:ext cx="5208028" cy="812530"/>
              </a:xfrm>
              <a:prstGeom prst="rect">
                <a:avLst/>
              </a:prstGeom>
              <a:blipFill>
                <a:blip r:embed="rId5"/>
                <a:stretch>
                  <a:fillRect b="-30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1043CD3-2048-4367-9E7D-D94ABBB186C1}"/>
                  </a:ext>
                </a:extLst>
              </p:cNvPr>
              <p:cNvSpPr/>
              <p:nvPr/>
            </p:nvSpPr>
            <p:spPr>
              <a:xfrm>
                <a:off x="212927" y="4754373"/>
                <a:ext cx="2520280" cy="1018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1043CD3-2048-4367-9E7D-D94ABBB1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27" y="4754373"/>
                <a:ext cx="2520280" cy="1018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CA584CF-C6FA-45D1-B828-20E6B5868F63}"/>
                  </a:ext>
                </a:extLst>
              </p:cNvPr>
              <p:cNvSpPr/>
              <p:nvPr/>
            </p:nvSpPr>
            <p:spPr>
              <a:xfrm>
                <a:off x="2770087" y="5794051"/>
                <a:ext cx="1475019" cy="978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CA584CF-C6FA-45D1-B828-20E6B5868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087" y="5794051"/>
                <a:ext cx="1475019" cy="978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B326581B-B716-4A9A-83DA-3AC8DBB0F1CE}"/>
                  </a:ext>
                </a:extLst>
              </p:cNvPr>
              <p:cNvSpPr/>
              <p:nvPr/>
            </p:nvSpPr>
            <p:spPr>
              <a:xfrm>
                <a:off x="157836" y="5862206"/>
                <a:ext cx="2541529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B326581B-B716-4A9A-83DA-3AC8DBB0F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36" y="5862206"/>
                <a:ext cx="2541529" cy="9852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DF89766C-6400-487F-A3F4-A9209EA14A5E}"/>
                  </a:ext>
                </a:extLst>
              </p:cNvPr>
              <p:cNvSpPr/>
              <p:nvPr/>
            </p:nvSpPr>
            <p:spPr>
              <a:xfrm>
                <a:off x="2099681" y="4746268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DF89766C-6400-487F-A3F4-A9209EA14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681" y="4746268"/>
                <a:ext cx="4424139" cy="9741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949530F-7368-472D-A13B-85B7BB4348AA}"/>
                  </a:ext>
                </a:extLst>
              </p:cNvPr>
              <p:cNvSpPr/>
              <p:nvPr/>
            </p:nvSpPr>
            <p:spPr>
              <a:xfrm>
                <a:off x="-7516" y="2481999"/>
                <a:ext cx="2520280" cy="1021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949530F-7368-472D-A13B-85B7BB434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16" y="2481999"/>
                <a:ext cx="2520280" cy="10213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B86C860-CB53-41F6-9274-FE98BE7EA25C}"/>
                  </a:ext>
                </a:extLst>
              </p:cNvPr>
              <p:cNvSpPr/>
              <p:nvPr/>
            </p:nvSpPr>
            <p:spPr>
              <a:xfrm>
                <a:off x="2639616" y="3645024"/>
                <a:ext cx="1491627" cy="1022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B86C860-CB53-41F6-9274-FE98BE7EA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616" y="3645024"/>
                <a:ext cx="1491627" cy="1022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D8EE80F-6E80-478B-96DF-A8837CA431AC}"/>
                  </a:ext>
                </a:extLst>
              </p:cNvPr>
              <p:cNvSpPr/>
              <p:nvPr/>
            </p:nvSpPr>
            <p:spPr>
              <a:xfrm>
                <a:off x="160395" y="3651894"/>
                <a:ext cx="2474203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D8EE80F-6E80-478B-96DF-A8837CA43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95" y="3651894"/>
                <a:ext cx="2474203" cy="98520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367340A-B2F7-48B4-B55B-288AF302D708}"/>
                  </a:ext>
                </a:extLst>
              </p:cNvPr>
              <p:cNvSpPr/>
              <p:nvPr/>
            </p:nvSpPr>
            <p:spPr>
              <a:xfrm>
                <a:off x="1827042" y="2474341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367340A-B2F7-48B4-B55B-288AF302D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042" y="2474341"/>
                <a:ext cx="4424139" cy="9741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6888088" y="1268760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88" y="1268760"/>
                <a:ext cx="4974632" cy="9573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518420" y="1466534"/>
                <a:ext cx="2260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20" y="1466534"/>
                <a:ext cx="226023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9D5E15-A3AC-4CDA-9E70-8C73A7019923}"/>
                  </a:ext>
                </a:extLst>
              </p:cNvPr>
              <p:cNvSpPr txBox="1"/>
              <p:nvPr/>
            </p:nvSpPr>
            <p:spPr>
              <a:xfrm>
                <a:off x="3902796" y="1466534"/>
                <a:ext cx="17830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lang="ar-AE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9D5E15-A3AC-4CDA-9E70-8C73A701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96" y="1466534"/>
                <a:ext cx="17830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03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олилиния: фигура 35">
            <a:extLst>
              <a:ext uri="{FF2B5EF4-FFF2-40B4-BE49-F238E27FC236}">
                <a16:creationId xmlns:a16="http://schemas.microsoft.com/office/drawing/2014/main" id="{850CB871-C688-48A8-A108-7CC6C68CFA43}"/>
              </a:ext>
            </a:extLst>
          </p:cNvPr>
          <p:cNvSpPr/>
          <p:nvPr/>
        </p:nvSpPr>
        <p:spPr>
          <a:xfrm rot="1304828" flipH="1">
            <a:off x="5904622" y="4666193"/>
            <a:ext cx="2350232" cy="1750584"/>
          </a:xfrm>
          <a:custGeom>
            <a:avLst/>
            <a:gdLst>
              <a:gd name="connsiteX0" fmla="*/ 49635 w 2413456"/>
              <a:gd name="connsiteY0" fmla="*/ 0 h 2471713"/>
              <a:gd name="connsiteX1" fmla="*/ 312282 w 2413456"/>
              <a:gd name="connsiteY1" fmla="*/ 2470826 h 2471713"/>
              <a:gd name="connsiteX2" fmla="*/ 2413456 w 2413456"/>
              <a:gd name="connsiteY2" fmla="*/ 282102 h 247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3456" h="2471713">
                <a:moveTo>
                  <a:pt x="49635" y="0"/>
                </a:moveTo>
                <a:cubicBezTo>
                  <a:pt x="-16027" y="1211904"/>
                  <a:pt x="-81688" y="2423809"/>
                  <a:pt x="312282" y="2470826"/>
                </a:cubicBezTo>
                <a:cubicBezTo>
                  <a:pt x="706252" y="2517843"/>
                  <a:pt x="2077852" y="682557"/>
                  <a:pt x="2413456" y="282102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6888088" y="1052736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88" y="1052736"/>
                <a:ext cx="4974632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/>
              <p:nvPr/>
            </p:nvSpPr>
            <p:spPr>
              <a:xfrm>
                <a:off x="319234" y="2991572"/>
                <a:ext cx="519700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34" y="2991572"/>
                <a:ext cx="5197000" cy="874855"/>
              </a:xfrm>
              <a:prstGeom prst="rect">
                <a:avLst/>
              </a:prstGeom>
              <a:blipFill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/>
              <p:nvPr/>
            </p:nvSpPr>
            <p:spPr>
              <a:xfrm>
                <a:off x="6487719" y="3039924"/>
                <a:ext cx="5208028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719" y="3039924"/>
                <a:ext cx="5208028" cy="812530"/>
              </a:xfrm>
              <a:prstGeom prst="rect">
                <a:avLst/>
              </a:prstGeom>
              <a:blipFill>
                <a:blip r:embed="rId6"/>
                <a:stretch>
                  <a:fillRect b="-22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847700" y="1322518"/>
                <a:ext cx="2260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00" y="1322518"/>
                <a:ext cx="226023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9D5E15-A3AC-4CDA-9E70-8C73A7019923}"/>
                  </a:ext>
                </a:extLst>
              </p:cNvPr>
              <p:cNvSpPr txBox="1"/>
              <p:nvPr/>
            </p:nvSpPr>
            <p:spPr>
              <a:xfrm>
                <a:off x="4232076" y="1322518"/>
                <a:ext cx="17830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lang="ar-A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9D5E15-A3AC-4CDA-9E70-8C73A701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076" y="1322518"/>
                <a:ext cx="178305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1810F71-1987-4624-94CA-04125CD51764}"/>
                  </a:ext>
                </a:extLst>
              </p:cNvPr>
              <p:cNvSpPr/>
              <p:nvPr/>
            </p:nvSpPr>
            <p:spPr>
              <a:xfrm>
                <a:off x="367440" y="3929659"/>
                <a:ext cx="3788536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1810F71-1987-4624-94CA-04125CD51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40" y="3929659"/>
                <a:ext cx="3788536" cy="911596"/>
              </a:xfrm>
              <a:prstGeom prst="rect">
                <a:avLst/>
              </a:prstGeom>
              <a:blipFill>
                <a:blip r:embed="rId9"/>
                <a:stretch>
                  <a:fillRect b="-4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C221C6B-B2E8-4523-B591-29A22661EA92}"/>
                  </a:ext>
                </a:extLst>
              </p:cNvPr>
              <p:cNvSpPr/>
              <p:nvPr/>
            </p:nvSpPr>
            <p:spPr>
              <a:xfrm>
                <a:off x="6528146" y="3929659"/>
                <a:ext cx="289938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i="1" baseline="-25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C221C6B-B2E8-4523-B591-29A22661E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46" y="3929659"/>
                <a:ext cx="2899383" cy="911596"/>
              </a:xfrm>
              <a:prstGeom prst="rect">
                <a:avLst/>
              </a:prstGeom>
              <a:blipFill>
                <a:blip r:embed="rId10"/>
                <a:stretch>
                  <a:fillRect b="-4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736E272-F466-4231-9568-1F389F0CE547}"/>
                  </a:ext>
                </a:extLst>
              </p:cNvPr>
              <p:cNvSpPr/>
              <p:nvPr/>
            </p:nvSpPr>
            <p:spPr>
              <a:xfrm>
                <a:off x="87146" y="4832756"/>
                <a:ext cx="65887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ru-RU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learning rate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скорость обучения </a:t>
                </a: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736E272-F466-4231-9568-1F389F0CE5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6" y="4832756"/>
                <a:ext cx="6588791" cy="523220"/>
              </a:xfrm>
              <a:prstGeom prst="rect">
                <a:avLst/>
              </a:prstGeom>
              <a:blipFill>
                <a:blip r:embed="rId11"/>
                <a:stretch>
                  <a:fillRect t="-13953" r="-1018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7A71848-E1B8-442D-8853-5FE2A8553C5A}"/>
                  </a:ext>
                </a:extLst>
              </p:cNvPr>
              <p:cNvSpPr/>
              <p:nvPr/>
            </p:nvSpPr>
            <p:spPr>
              <a:xfrm>
                <a:off x="206015" y="5505525"/>
                <a:ext cx="682608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Повторяйте до тех пор, пока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𝐸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не станет приемлемой</a:t>
                </a: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7A71848-E1B8-442D-8853-5FE2A8553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15" y="5505525"/>
                <a:ext cx="6826089" cy="954107"/>
              </a:xfrm>
              <a:prstGeom prst="rect">
                <a:avLst/>
              </a:prstGeom>
              <a:blipFill>
                <a:blip r:embed="rId12"/>
                <a:stretch>
                  <a:fillRect l="-1875" t="-7006" b="-16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E4082F1A-5AD4-4ABD-9943-14BB5BF066C1}"/>
              </a:ext>
            </a:extLst>
          </p:cNvPr>
          <p:cNvCxnSpPr>
            <a:cxnSpLocks/>
          </p:cNvCxnSpPr>
          <p:nvPr/>
        </p:nvCxnSpPr>
        <p:spPr>
          <a:xfrm>
            <a:off x="6326492" y="4544875"/>
            <a:ext cx="862343" cy="19932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575150DE-BC86-43E8-AE46-A2CA51A6BC45}"/>
              </a:ext>
            </a:extLst>
          </p:cNvPr>
          <p:cNvCxnSpPr>
            <a:cxnSpLocks/>
          </p:cNvCxnSpPr>
          <p:nvPr/>
        </p:nvCxnSpPr>
        <p:spPr>
          <a:xfrm>
            <a:off x="6662119" y="5382325"/>
            <a:ext cx="191091" cy="4763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>
            <a:extLst>
              <a:ext uri="{FF2B5EF4-FFF2-40B4-BE49-F238E27FC236}">
                <a16:creationId xmlns:a16="http://schemas.microsoft.com/office/drawing/2014/main" id="{C2B0348B-5B39-4AFE-AD4D-4E199B25E994}"/>
              </a:ext>
            </a:extLst>
          </p:cNvPr>
          <p:cNvSpPr/>
          <p:nvPr/>
        </p:nvSpPr>
        <p:spPr>
          <a:xfrm>
            <a:off x="6649653" y="5382325"/>
            <a:ext cx="216024" cy="2172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/>
              <p:nvPr/>
            </p:nvSpPr>
            <p:spPr>
              <a:xfrm>
                <a:off x="407368" y="2132856"/>
                <a:ext cx="92673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-apple-system"/>
                  </a:rPr>
                  <a:t>Задать</a:t>
                </a:r>
                <a:r>
                  <a:rPr lang="ru-RU" sz="2800" dirty="0">
                    <a:solidFill>
                      <a:schemeClr val="bg1"/>
                    </a:solidFill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-apple-system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:r>
                  <a:rPr lang="ru-RU" sz="2800" dirty="0">
                    <a:solidFill>
                      <a:schemeClr val="bg1"/>
                    </a:solidFill>
                  </a:rPr>
                  <a:t>случайным образом или равными нулями</a:t>
                </a:r>
                <a:r>
                  <a:rPr lang="en-US" sz="2800" dirty="0">
                    <a:solidFill>
                      <a:schemeClr val="bg1"/>
                    </a:solidFill>
                  </a:rPr>
                  <a:t>)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132856"/>
                <a:ext cx="9267345" cy="523220"/>
              </a:xfrm>
              <a:prstGeom prst="rect">
                <a:avLst/>
              </a:prstGeom>
              <a:blipFill>
                <a:blip r:embed="rId13"/>
                <a:stretch>
                  <a:fillRect l="-1382" t="-15116" r="-329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42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11458 0.0317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1" grpId="0"/>
      <p:bldP spid="16" grpId="0"/>
      <p:bldP spid="17" grpId="0"/>
      <p:bldP spid="29" grpId="0"/>
      <p:bldP spid="30" grpId="0"/>
      <p:bldP spid="31" grpId="0"/>
      <p:bldP spid="4" grpId="0"/>
      <p:bldP spid="35" grpId="0" animBg="1"/>
      <p:bldP spid="35" grpId="1" animBg="1"/>
      <p:bldP spid="35" grpId="2" animBg="1"/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Аналогии из «реальной жизни»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048" y="1068138"/>
            <a:ext cx="4125559" cy="27396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t="30854"/>
          <a:stretch/>
        </p:blipFill>
        <p:spPr>
          <a:xfrm>
            <a:off x="115459" y="3977482"/>
            <a:ext cx="5649984" cy="2331838"/>
          </a:xfrm>
          <a:prstGeom prst="rect">
            <a:avLst/>
          </a:prstGeom>
        </p:spPr>
      </p:pic>
      <p:pic>
        <p:nvPicPr>
          <p:cNvPr id="1026" name="Picture 2" descr="Gradient Descent Algorithm – Optimization for Machine Learn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791066"/>
            <a:ext cx="6120275" cy="317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ED8357-AB0C-4DFD-8290-B6459F3F6BAF}"/>
              </a:ext>
            </a:extLst>
          </p:cNvPr>
          <p:cNvSpPr txBox="1"/>
          <p:nvPr/>
        </p:nvSpPr>
        <p:spPr>
          <a:xfrm>
            <a:off x="4079776" y="6309320"/>
            <a:ext cx="2376264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https://загуглил</a:t>
            </a:r>
          </a:p>
        </p:txBody>
      </p:sp>
    </p:spTree>
    <p:extLst>
      <p:ext uri="{BB962C8B-B14F-4D97-AF65-F5344CB8AC3E}">
        <p14:creationId xmlns:p14="http://schemas.microsoft.com/office/powerpoint/2010/main" val="193886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5236" y="-1006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72817" y="971887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2042467F-783D-46C1-A47E-B32FA789ACD0}"/>
              </a:ext>
            </a:extLst>
          </p:cNvPr>
          <p:cNvCxnSpPr>
            <a:cxnSpLocks/>
          </p:cNvCxnSpPr>
          <p:nvPr/>
        </p:nvCxnSpPr>
        <p:spPr>
          <a:xfrm flipV="1">
            <a:off x="1343472" y="2173440"/>
            <a:ext cx="0" cy="449312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40127AF-C8DA-440F-A382-1B70B5D576D0}"/>
              </a:ext>
            </a:extLst>
          </p:cNvPr>
          <p:cNvCxnSpPr>
            <a:cxnSpLocks/>
          </p:cNvCxnSpPr>
          <p:nvPr/>
        </p:nvCxnSpPr>
        <p:spPr>
          <a:xfrm>
            <a:off x="695400" y="5805264"/>
            <a:ext cx="784887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4FAA1A4-E0CD-43EC-A7AF-78C56693A277}"/>
                  </a:ext>
                </a:extLst>
              </p:cNvPr>
              <p:cNvSpPr/>
              <p:nvPr/>
            </p:nvSpPr>
            <p:spPr>
              <a:xfrm>
                <a:off x="8404917" y="6008466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4FAA1A4-E0CD-43EC-A7AF-78C56693A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917" y="6008466"/>
                <a:ext cx="67601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8E5967F-CEC4-4995-9D43-1A0F9D5E455F}"/>
                  </a:ext>
                </a:extLst>
              </p:cNvPr>
              <p:cNvSpPr/>
              <p:nvPr/>
            </p:nvSpPr>
            <p:spPr>
              <a:xfrm>
                <a:off x="676944" y="1958405"/>
                <a:ext cx="6665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8E5967F-CEC4-4995-9D43-1A0F9D5E4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44" y="1958405"/>
                <a:ext cx="66652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вал 14">
            <a:extLst>
              <a:ext uri="{FF2B5EF4-FFF2-40B4-BE49-F238E27FC236}">
                <a16:creationId xmlns:a16="http://schemas.microsoft.com/office/drawing/2014/main" id="{B395743E-DB80-4A2E-AB67-FA38AA5D86A1}"/>
              </a:ext>
            </a:extLst>
          </p:cNvPr>
          <p:cNvSpPr/>
          <p:nvPr/>
        </p:nvSpPr>
        <p:spPr>
          <a:xfrm>
            <a:off x="263352" y="1932695"/>
            <a:ext cx="8613354" cy="491264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AEEC850-AB37-409D-9276-DF6A95A6D54A}"/>
              </a:ext>
            </a:extLst>
          </p:cNvPr>
          <p:cNvSpPr/>
          <p:nvPr/>
        </p:nvSpPr>
        <p:spPr>
          <a:xfrm>
            <a:off x="1010208" y="2621797"/>
            <a:ext cx="7089042" cy="36275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688B4C5F-8C24-4C88-A8A3-F7706CEBD402}"/>
              </a:ext>
            </a:extLst>
          </p:cNvPr>
          <p:cNvSpPr/>
          <p:nvPr/>
        </p:nvSpPr>
        <p:spPr>
          <a:xfrm>
            <a:off x="630292" y="2276644"/>
            <a:ext cx="7848873" cy="431780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21909885-7F70-4B8D-8226-7517961C62C8}"/>
              </a:ext>
            </a:extLst>
          </p:cNvPr>
          <p:cNvSpPr/>
          <p:nvPr/>
        </p:nvSpPr>
        <p:spPr>
          <a:xfrm>
            <a:off x="1852176" y="3068960"/>
            <a:ext cx="5179928" cy="287511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8D1ABC3D-51EB-4F6A-BC12-4FE9F1DDB962}"/>
              </a:ext>
            </a:extLst>
          </p:cNvPr>
          <p:cNvSpPr/>
          <p:nvPr/>
        </p:nvSpPr>
        <p:spPr>
          <a:xfrm>
            <a:off x="2639616" y="3516814"/>
            <a:ext cx="3305363" cy="2157252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46C9D601-F3E7-4016-9822-022918FF4AA8}"/>
              </a:ext>
            </a:extLst>
          </p:cNvPr>
          <p:cNvSpPr/>
          <p:nvPr/>
        </p:nvSpPr>
        <p:spPr>
          <a:xfrm>
            <a:off x="3143672" y="3798817"/>
            <a:ext cx="2295872" cy="167738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D1A8FB42-24D5-46A2-A79C-EE0D3149BE2C}"/>
              </a:ext>
            </a:extLst>
          </p:cNvPr>
          <p:cNvSpPr/>
          <p:nvPr/>
        </p:nvSpPr>
        <p:spPr>
          <a:xfrm>
            <a:off x="1859924" y="3096666"/>
            <a:ext cx="5179928" cy="287511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080B4C3A-4AEE-4686-B3BC-B5C4A1AC8EA1}"/>
              </a:ext>
            </a:extLst>
          </p:cNvPr>
          <p:cNvSpPr/>
          <p:nvPr/>
        </p:nvSpPr>
        <p:spPr>
          <a:xfrm>
            <a:off x="3640034" y="4027912"/>
            <a:ext cx="1368152" cy="1219196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77797044-2D41-4905-B804-678D9E36CAD3}"/>
              </a:ext>
            </a:extLst>
          </p:cNvPr>
          <p:cNvSpPr/>
          <p:nvPr/>
        </p:nvSpPr>
        <p:spPr>
          <a:xfrm>
            <a:off x="3914051" y="4260815"/>
            <a:ext cx="861937" cy="66924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6B9B232A-E75C-42FC-AFA0-D9A00A9CACB3}"/>
              </a:ext>
            </a:extLst>
          </p:cNvPr>
          <p:cNvSpPr/>
          <p:nvPr/>
        </p:nvSpPr>
        <p:spPr>
          <a:xfrm>
            <a:off x="4162595" y="4403603"/>
            <a:ext cx="364847" cy="383671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F7B6E40-94C4-42EB-8857-DF9C398D6251}"/>
              </a:ext>
            </a:extLst>
          </p:cNvPr>
          <p:cNvSpPr/>
          <p:nvPr/>
        </p:nvSpPr>
        <p:spPr>
          <a:xfrm>
            <a:off x="9264352" y="1129247"/>
            <a:ext cx="619465" cy="5893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881667B-33AD-4AE5-99DF-EEFC1EA21C8D}"/>
              </a:ext>
            </a:extLst>
          </p:cNvPr>
          <p:cNvSpPr/>
          <p:nvPr/>
        </p:nvSpPr>
        <p:spPr>
          <a:xfrm>
            <a:off x="9264351" y="1716903"/>
            <a:ext cx="619465" cy="5893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2FE64C42-1CAB-46BE-8A64-A33C9F63922B}"/>
              </a:ext>
            </a:extLst>
          </p:cNvPr>
          <p:cNvSpPr/>
          <p:nvPr/>
        </p:nvSpPr>
        <p:spPr>
          <a:xfrm>
            <a:off x="9264351" y="2327175"/>
            <a:ext cx="619465" cy="58931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E3076994-DB07-4F8F-9225-DA2436A018CA}"/>
              </a:ext>
            </a:extLst>
          </p:cNvPr>
          <p:cNvSpPr/>
          <p:nvPr/>
        </p:nvSpPr>
        <p:spPr>
          <a:xfrm>
            <a:off x="9264350" y="2926686"/>
            <a:ext cx="619465" cy="58931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04C339B0-B1C3-4810-AE89-9AE396FD7BA2}"/>
              </a:ext>
            </a:extLst>
          </p:cNvPr>
          <p:cNvSpPr/>
          <p:nvPr/>
        </p:nvSpPr>
        <p:spPr>
          <a:xfrm>
            <a:off x="9264349" y="3514342"/>
            <a:ext cx="619465" cy="58931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3B1BF438-ADF5-436F-855B-7DFA8F7D5F81}"/>
              </a:ext>
            </a:extLst>
          </p:cNvPr>
          <p:cNvSpPr/>
          <p:nvPr/>
        </p:nvSpPr>
        <p:spPr>
          <a:xfrm>
            <a:off x="9264348" y="4112198"/>
            <a:ext cx="619465" cy="58931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A0F2DE73-57A7-4898-8697-72ECEE4063EC}"/>
              </a:ext>
            </a:extLst>
          </p:cNvPr>
          <p:cNvSpPr/>
          <p:nvPr/>
        </p:nvSpPr>
        <p:spPr>
          <a:xfrm>
            <a:off x="9264348" y="4710054"/>
            <a:ext cx="619465" cy="58931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7F2F65A7-C2A3-4BA7-B72F-9272549A0BB3}"/>
              </a:ext>
            </a:extLst>
          </p:cNvPr>
          <p:cNvSpPr/>
          <p:nvPr/>
        </p:nvSpPr>
        <p:spPr>
          <a:xfrm>
            <a:off x="9264345" y="5895566"/>
            <a:ext cx="619465" cy="58931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E65AFFFE-4FCB-47BB-B7DC-21C29C6DD8E1}"/>
              </a:ext>
            </a:extLst>
          </p:cNvPr>
          <p:cNvSpPr/>
          <p:nvPr/>
        </p:nvSpPr>
        <p:spPr>
          <a:xfrm>
            <a:off x="9264346" y="5299365"/>
            <a:ext cx="619465" cy="58931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Заголовок 1">
            <a:extLst>
              <a:ext uri="{FF2B5EF4-FFF2-40B4-BE49-F238E27FC236}">
                <a16:creationId xmlns:a16="http://schemas.microsoft.com/office/drawing/2014/main" id="{4D2B4687-9462-4B14-990E-6FE0FCD6CA27}"/>
              </a:ext>
            </a:extLst>
          </p:cNvPr>
          <p:cNvSpPr txBox="1">
            <a:spLocks/>
          </p:cNvSpPr>
          <p:nvPr/>
        </p:nvSpPr>
        <p:spPr>
          <a:xfrm>
            <a:off x="9866116" y="996061"/>
            <a:ext cx="2278555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Высокие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C181FF8F-4810-4081-9876-FF61EF2AE840}"/>
              </a:ext>
            </a:extLst>
          </p:cNvPr>
          <p:cNvSpPr txBox="1">
            <a:spLocks/>
          </p:cNvSpPr>
          <p:nvPr/>
        </p:nvSpPr>
        <p:spPr>
          <a:xfrm>
            <a:off x="9866117" y="5684910"/>
            <a:ext cx="199093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Низкие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5210CC2-F3DB-4BF2-880C-0804F7272F6F}"/>
              </a:ext>
            </a:extLst>
          </p:cNvPr>
          <p:cNvSpPr/>
          <p:nvPr/>
        </p:nvSpPr>
        <p:spPr>
          <a:xfrm>
            <a:off x="1156483" y="5648466"/>
            <a:ext cx="360000" cy="36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ABF9F61A-D0C3-43A8-B517-9888A78379EA}"/>
              </a:ext>
            </a:extLst>
          </p:cNvPr>
          <p:cNvCxnSpPr>
            <a:cxnSpLocks/>
          </p:cNvCxnSpPr>
          <p:nvPr/>
        </p:nvCxnSpPr>
        <p:spPr>
          <a:xfrm flipV="1">
            <a:off x="1487488" y="5085184"/>
            <a:ext cx="648072" cy="67127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E8B8018E-035F-4911-8323-30334A7E8A56}"/>
              </a:ext>
            </a:extLst>
          </p:cNvPr>
          <p:cNvCxnSpPr>
            <a:cxnSpLocks/>
          </p:cNvCxnSpPr>
          <p:nvPr/>
        </p:nvCxnSpPr>
        <p:spPr>
          <a:xfrm flipV="1">
            <a:off x="2063552" y="4725144"/>
            <a:ext cx="576064" cy="39538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609D791A-A31F-4504-8D06-67F2FECAF7B6}"/>
              </a:ext>
            </a:extLst>
          </p:cNvPr>
          <p:cNvCxnSpPr>
            <a:cxnSpLocks/>
          </p:cNvCxnSpPr>
          <p:nvPr/>
        </p:nvCxnSpPr>
        <p:spPr>
          <a:xfrm flipV="1">
            <a:off x="2711624" y="4653136"/>
            <a:ext cx="504056" cy="11182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4A76D06B-C598-4722-A190-3774FD4C4ACA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3215680" y="4637510"/>
            <a:ext cx="424354" cy="1562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F81C2F9C-BCED-41E0-BA07-5734FB8F0492}"/>
              </a:ext>
            </a:extLst>
          </p:cNvPr>
          <p:cNvCxnSpPr>
            <a:cxnSpLocks/>
          </p:cNvCxnSpPr>
          <p:nvPr/>
        </p:nvCxnSpPr>
        <p:spPr>
          <a:xfrm flipV="1">
            <a:off x="3791744" y="4581128"/>
            <a:ext cx="375772" cy="236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1F44DB0F-0464-4D76-8A7A-199D473FFD17}"/>
                  </a:ext>
                </a:extLst>
              </p:cNvPr>
              <p:cNvSpPr/>
              <p:nvPr/>
            </p:nvSpPr>
            <p:spPr>
              <a:xfrm>
                <a:off x="10221110" y="3192088"/>
                <a:ext cx="1515030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1F44DB0F-0464-4D76-8A7A-199D473FF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110" y="3192088"/>
                <a:ext cx="1515030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9B355600-7E6A-422D-8DAD-A9E0ACD23AB7}"/>
                  </a:ext>
                </a:extLst>
              </p:cNvPr>
              <p:cNvSpPr/>
              <p:nvPr/>
            </p:nvSpPr>
            <p:spPr>
              <a:xfrm>
                <a:off x="10220565" y="3890321"/>
                <a:ext cx="1506758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9B355600-7E6A-422D-8DAD-A9E0ACD23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565" y="3890321"/>
                <a:ext cx="1506758" cy="513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9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19" grpId="0" animBg="1"/>
      <p:bldP spid="71" grpId="0"/>
      <p:bldP spid="7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5236" y="-1006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Анимация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A0CC1-3CCC-3351-1845-A323C5D98852}"/>
              </a:ext>
            </a:extLst>
          </p:cNvPr>
          <p:cNvSpPr txBox="1"/>
          <p:nvPr/>
        </p:nvSpPr>
        <p:spPr>
          <a:xfrm>
            <a:off x="2351584" y="6127676"/>
            <a:ext cx="8225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https://hf.co/chat/r/LK6Ory5?leafId=fe25fecb-da5b-42ac-8b29-55503cb973ad</a:t>
            </a:r>
          </a:p>
        </p:txBody>
      </p:sp>
      <p:pic>
        <p:nvPicPr>
          <p:cNvPr id="25" name="Рисунок 24" descr="Изображение выглядит как снимок экрана, радуга, Красочность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7EB70D9C-B4A4-0157-05C5-54B379C485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71500"/>
            <a:ext cx="1143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9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5236" y="-1006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Стохастический Градиентный спуск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A0CC1-3CCC-3351-1845-A323C5D98852}"/>
              </a:ext>
            </a:extLst>
          </p:cNvPr>
          <p:cNvSpPr txBox="1"/>
          <p:nvPr/>
        </p:nvSpPr>
        <p:spPr>
          <a:xfrm>
            <a:off x="2351584" y="6127676"/>
            <a:ext cx="8225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https://hf.co/chat/r/LK6Ory5?leafId=fe25fecb-da5b-42ac-8b29-55503cb973ad</a:t>
            </a:r>
          </a:p>
        </p:txBody>
      </p:sp>
      <p:pic>
        <p:nvPicPr>
          <p:cNvPr id="7" name="Рисунок 6" descr="Изображение выглядит как радуга, снимок экрана, Красочность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183CD174-187B-2B7E-ABA7-F99513EA585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71500"/>
            <a:ext cx="1143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6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1847528" y="908720"/>
            <a:ext cx="773347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Обобщение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9D279F-8930-42D4-9C4D-158B3AAF38D6}"/>
                  </a:ext>
                </a:extLst>
              </p:cNvPr>
              <p:cNvSpPr txBox="1"/>
              <p:nvPr/>
            </p:nvSpPr>
            <p:spPr>
              <a:xfrm>
                <a:off x="3863752" y="1628800"/>
                <a:ext cx="3679341" cy="556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9D279F-8930-42D4-9C4D-158B3AAF3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1628800"/>
                <a:ext cx="3679341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AC8E17-8677-4BB8-AA70-59756085E31C}"/>
                  </a:ext>
                </a:extLst>
              </p:cNvPr>
              <p:cNvSpPr/>
              <p:nvPr/>
            </p:nvSpPr>
            <p:spPr>
              <a:xfrm>
                <a:off x="5087888" y="2132856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AC8E17-8677-4BB8-AA70-59756085E3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2132856"/>
                <a:ext cx="4974632" cy="95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F377DE6-4A11-4753-8779-7FEADBC8A127}"/>
                  </a:ext>
                </a:extLst>
              </p:cNvPr>
              <p:cNvSpPr/>
              <p:nvPr/>
            </p:nvSpPr>
            <p:spPr>
              <a:xfrm>
                <a:off x="5419314" y="3158544"/>
                <a:ext cx="753068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F377DE6-4A11-4753-8779-7FEADBC8A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314" y="3158544"/>
                <a:ext cx="753068" cy="10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E106E79-501E-4970-ABD6-85433EED4D27}"/>
                  </a:ext>
                </a:extLst>
              </p:cNvPr>
              <p:cNvSpPr/>
              <p:nvPr/>
            </p:nvSpPr>
            <p:spPr>
              <a:xfrm>
                <a:off x="3309023" y="5022582"/>
                <a:ext cx="2746052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E106E79-501E-4970-ABD6-85433EED4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023" y="5022582"/>
                <a:ext cx="2746052" cy="1033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A37454-32AA-41EC-9B28-121AFA6628A2}"/>
                  </a:ext>
                </a:extLst>
              </p:cNvPr>
              <p:cNvSpPr txBox="1"/>
              <p:nvPr/>
            </p:nvSpPr>
            <p:spPr>
              <a:xfrm>
                <a:off x="3077093" y="4127336"/>
                <a:ext cx="4096571" cy="873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A37454-32AA-41EC-9B28-121AFA662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93" y="4127336"/>
                <a:ext cx="4096571" cy="8737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D8A59E7-B6AC-46EC-A398-3C44C14BC161}"/>
              </a:ext>
            </a:extLst>
          </p:cNvPr>
          <p:cNvSpPr/>
          <p:nvPr/>
        </p:nvSpPr>
        <p:spPr>
          <a:xfrm>
            <a:off x="6456038" y="329645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2D0A485-9811-4641-9565-E9872E3BC76B}"/>
              </a:ext>
            </a:extLst>
          </p:cNvPr>
          <p:cNvSpPr/>
          <p:nvPr/>
        </p:nvSpPr>
        <p:spPr>
          <a:xfrm>
            <a:off x="6240016" y="5301208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FA2A7EB-44FE-4F19-9BC0-D54A60937903}"/>
              </a:ext>
            </a:extLst>
          </p:cNvPr>
          <p:cNvSpPr/>
          <p:nvPr/>
        </p:nvSpPr>
        <p:spPr>
          <a:xfrm>
            <a:off x="7176120" y="4221088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/>
              <p:nvPr/>
            </p:nvSpPr>
            <p:spPr>
              <a:xfrm>
                <a:off x="1559496" y="2348880"/>
                <a:ext cx="344273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</a:rPr>
                  <a:t>Задаем </a:t>
                </a:r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 = 1, …, p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2348880"/>
                <a:ext cx="3442737" cy="557910"/>
              </a:xfrm>
              <a:prstGeom prst="rect">
                <a:avLst/>
              </a:prstGeom>
              <a:blipFill>
                <a:blip r:embed="rId9"/>
                <a:stretch>
                  <a:fillRect l="-3717" t="-11957" r="-2301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D1384E3-5434-4A1D-8CDF-A49FE8A343AA}"/>
              </a:ext>
            </a:extLst>
          </p:cNvPr>
          <p:cNvSpPr/>
          <p:nvPr/>
        </p:nvSpPr>
        <p:spPr>
          <a:xfrm>
            <a:off x="9048328" y="4293096"/>
            <a:ext cx="280615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ea typeface="Verdana" panose="020B0604030504040204" pitchFamily="34" charset="0"/>
              </a:rPr>
              <a:t>Все веса 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ea typeface="Verdana" panose="020B0604030504040204" pitchFamily="34" charset="0"/>
              </a:rPr>
              <a:t>обновляются 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ea typeface="Verdana" panose="020B0604030504040204" pitchFamily="34" charset="0"/>
              </a:rPr>
              <a:t>одновременно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417459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7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Рубрика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Stable Diffusion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79376" y="2802365"/>
            <a:ext cx="4464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prompt = 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'Gradient descent, 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hd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, high quality, realistic'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1753" y="4138432"/>
            <a:ext cx="53961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negative_prompt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 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'ugly, letters, monochrome, 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lowres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, bad anatomy, worst quality, low quality, crop, watermark, (out of frame)'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21419"/>
            <a:ext cx="5587008" cy="5587008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79376" y="1466298"/>
            <a:ext cx="5253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model_id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= 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"dreamlike-art/dreamlike-photoreal-2.0"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4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НеЛинейная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Регрессия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83231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9289032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если хочется нелинейную зависимость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7DE9E2-6E6F-4649-8E94-05503B65C461}"/>
              </a:ext>
            </a:extLst>
          </p:cNvPr>
          <p:cNvSpPr txBox="1"/>
          <p:nvPr/>
        </p:nvSpPr>
        <p:spPr>
          <a:xfrm>
            <a:off x="153068" y="1286813"/>
            <a:ext cx="6555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Полиномиальная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207775-7436-4E0B-97FC-A548B8885057}"/>
                  </a:ext>
                </a:extLst>
              </p:cNvPr>
              <p:cNvSpPr txBox="1"/>
              <p:nvPr/>
            </p:nvSpPr>
            <p:spPr>
              <a:xfrm>
                <a:off x="536506" y="1874679"/>
                <a:ext cx="59668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207775-7436-4E0B-97FC-A548B8885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06" y="1874679"/>
                <a:ext cx="596682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E3ADAFCB-44AA-4D3E-98C7-5B1277630EF3}"/>
                  </a:ext>
                </a:extLst>
              </p:cNvPr>
              <p:cNvSpPr/>
              <p:nvPr/>
            </p:nvSpPr>
            <p:spPr>
              <a:xfrm>
                <a:off x="587042" y="2409430"/>
                <a:ext cx="319805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E3ADAFCB-44AA-4D3E-98C7-5B1277630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42" y="2409430"/>
                <a:ext cx="3198051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D6D927E-86A6-3BEC-B63A-B703644710C9}"/>
                  </a:ext>
                </a:extLst>
              </p:cNvPr>
              <p:cNvSpPr/>
              <p:nvPr/>
            </p:nvSpPr>
            <p:spPr>
              <a:xfrm>
                <a:off x="153068" y="4337429"/>
                <a:ext cx="6696744" cy="13770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Ряд Брука </a:t>
                </a:r>
                <a:r>
                  <a:rPr lang="ru-RU" sz="28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Джоновича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 Тейлора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f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x</m:t>
                        </m:r>
                      </m:e>
                    </m:d>
                    <m:r>
                      <a:rPr lang="en-US" sz="3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𝑚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  <m:sup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3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𝑓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32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3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𝑎</m:t>
                                </m:r>
                              </m:e>
                            </m:d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𝑚</m:t>
                            </m:r>
                            <m: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  <m: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  <m: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𝑚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4000" dirty="0"/>
                  <a:t> </a:t>
                </a:r>
                <a:endParaRPr lang="ru-RU" sz="40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D6D927E-86A6-3BEC-B63A-B70364471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68" y="4337429"/>
                <a:ext cx="6696744" cy="1377044"/>
              </a:xfrm>
              <a:prstGeom prst="rect">
                <a:avLst/>
              </a:prstGeom>
              <a:blipFill>
                <a:blip r:embed="rId6"/>
                <a:stretch>
                  <a:fillRect l="-1820" t="-4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AFCC61-ECC0-6426-CE7F-0F397FE53A9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14" y="1568204"/>
            <a:ext cx="6560255" cy="492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2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  <p:bldP spid="28" grpId="0"/>
      <p:bldP spid="33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9289032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если хочется нелинейную зависимость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D1384E3-5434-4A1D-8CDF-A49FE8A343AA}"/>
              </a:ext>
            </a:extLst>
          </p:cNvPr>
          <p:cNvSpPr/>
          <p:nvPr/>
        </p:nvSpPr>
        <p:spPr>
          <a:xfrm>
            <a:off x="767408" y="4465604"/>
            <a:ext cx="50020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Ряд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Жана-Баптиста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Жозефович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Фурье</a:t>
            </a:r>
            <a:endParaRPr lang="ru-RU" sz="4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7682D8-95F6-40B4-ABBB-25E4697B696C}"/>
              </a:ext>
            </a:extLst>
          </p:cNvPr>
          <p:cNvSpPr txBox="1"/>
          <p:nvPr/>
        </p:nvSpPr>
        <p:spPr>
          <a:xfrm>
            <a:off x="195774" y="1083234"/>
            <a:ext cx="582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“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Нелинейная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”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F8DFC6E0-377B-46A3-95CA-24A9B2B2B1EE}"/>
                  </a:ext>
                </a:extLst>
              </p:cNvPr>
              <p:cNvSpPr/>
              <p:nvPr/>
            </p:nvSpPr>
            <p:spPr>
              <a:xfrm>
                <a:off x="695400" y="2708920"/>
                <a:ext cx="3563179" cy="11440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2400" b="0" i="1" baseline="-250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i="1" baseline="-250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F8DFC6E0-377B-46A3-95CA-24A9B2B2B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2708920"/>
                <a:ext cx="3563179" cy="11440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0F9BF8-ADAE-4FAE-A21E-ED0AABCF324B}"/>
                  </a:ext>
                </a:extLst>
              </p:cNvPr>
              <p:cNvSpPr txBox="1"/>
              <p:nvPr/>
            </p:nvSpPr>
            <p:spPr>
              <a:xfrm>
                <a:off x="479376" y="1844824"/>
                <a:ext cx="46082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𝑔</m:t>
                      </m:r>
                      <m:r>
                        <a:rPr lang="en-US" sz="28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)+…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𝑔</m:t>
                      </m:r>
                      <m:r>
                        <a:rPr lang="en-US" sz="28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); </m:t>
                      </m:r>
                    </m:oMath>
                  </m:oMathPara>
                </a14:m>
                <a:endParaRPr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0F9BF8-ADAE-4FAE-A21E-ED0AABCF3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844824"/>
                <a:ext cx="460824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1BBE9E22-55A5-493B-A736-E84F57012ECE}"/>
                  </a:ext>
                </a:extLst>
              </p:cNvPr>
              <p:cNvSpPr/>
              <p:nvPr/>
            </p:nvSpPr>
            <p:spPr>
              <a:xfrm>
                <a:off x="5897666" y="1546500"/>
                <a:ext cx="6408998" cy="988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может быть любая функция</a:t>
                </a:r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𝑠𝑖𝑛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cos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exp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…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1BBE9E22-55A5-493B-A736-E84F57012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666" y="1546500"/>
                <a:ext cx="6408998" cy="988797"/>
              </a:xfrm>
              <a:prstGeom prst="rect">
                <a:avLst/>
              </a:prstGeom>
              <a:blipFill>
                <a:blip r:embed="rId6"/>
                <a:stretch>
                  <a:fillRect t="-4938" r="-1426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170112" y="5767239"/>
                <a:ext cx="971003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𝑓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𝑚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𝑚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l-GR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π</m:t>
                                        </m:r>
                                        <m:r>
                                          <a:rPr lang="en-US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𝑚𝑥</m:t>
                                        </m:r>
                                      </m:num>
                                      <m:den>
                                        <m:r>
                                          <a:rPr lang="en-US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𝑚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l-GR" sz="2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π</m:t>
                                        </m:r>
                                        <m:r>
                                          <a:rPr lang="en-US" sz="2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𝑚𝑥</m:t>
                                        </m:r>
                                      </m:num>
                                      <m:den>
                                        <m:r>
                                          <a:rPr lang="en-US" sz="2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sz="4000" dirty="0"/>
                  <a:t> </a:t>
                </a:r>
                <a:endParaRPr lang="ru-RU" sz="4000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2" y="5767239"/>
                <a:ext cx="9710032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https://thumbs.gfycat.com/ConsiderateSandyDanishswedishfarmdog-size_restricted.gif">
            <a:extLst>
              <a:ext uri="{FF2B5EF4-FFF2-40B4-BE49-F238E27FC236}">
                <a16:creationId xmlns:a16="http://schemas.microsoft.com/office/drawing/2014/main" id="{4528C128-D769-1F62-8E4F-491162EA709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2556672"/>
            <a:ext cx="5810586" cy="327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34" grpId="0"/>
      <p:bldP spid="35" grpId="0"/>
      <p:bldP spid="36" grpId="0"/>
      <p:bldP spid="37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39986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9289032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категориальные признаки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F9E4355-29C7-4512-9338-3FC738755760}"/>
              </a:ext>
            </a:extLst>
          </p:cNvPr>
          <p:cNvSpPr/>
          <p:nvPr/>
        </p:nvSpPr>
        <p:spPr>
          <a:xfrm>
            <a:off x="623392" y="1690224"/>
            <a:ext cx="822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{</a:t>
            </a:r>
            <a:r>
              <a:rPr lang="ru-RU" sz="3200" dirty="0">
                <a:solidFill>
                  <a:srgbClr val="FF0000"/>
                </a:solidFill>
                <a:latin typeface="Montserrat" panose="00000500000000000000" pitchFamily="2" charset="-52"/>
              </a:rPr>
              <a:t>Красный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B050"/>
                </a:solidFill>
                <a:latin typeface="Montserrat" panose="00000500000000000000" pitchFamily="2" charset="-52"/>
              </a:rPr>
              <a:t>Зеленый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70C0"/>
                </a:solidFill>
                <a:latin typeface="Montserrat" panose="00000500000000000000" pitchFamily="2" charset="-52"/>
              </a:rPr>
              <a:t>Синий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Белый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}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A2CD5BA-2E8A-411C-BB79-1D5BCAF3FF49}"/>
              </a:ext>
            </a:extLst>
          </p:cNvPr>
          <p:cNvSpPr/>
          <p:nvPr/>
        </p:nvSpPr>
        <p:spPr>
          <a:xfrm>
            <a:off x="623392" y="2420888"/>
            <a:ext cx="3926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{1,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4}</a:t>
            </a:r>
          </a:p>
        </p:txBody>
      </p:sp>
      <p:graphicFrame>
        <p:nvGraphicFramePr>
          <p:cNvPr id="20" name="Таблица 5">
            <a:extLst>
              <a:ext uri="{FF2B5EF4-FFF2-40B4-BE49-F238E27FC236}">
                <a16:creationId xmlns:a16="http://schemas.microsoft.com/office/drawing/2014/main" id="{53B1B93F-0A5C-484E-A481-E889EB6298AB}"/>
              </a:ext>
            </a:extLst>
          </p:cNvPr>
          <p:cNvGraphicFramePr>
            <a:graphicFrameLocks noGrp="1"/>
          </p:cNvGraphicFramePr>
          <p:nvPr/>
        </p:nvGraphicFramePr>
        <p:xfrm>
          <a:off x="5951984" y="2406978"/>
          <a:ext cx="1937515" cy="2792552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937515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</a:tblGrid>
              <a:tr h="632552"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Зеленый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Синий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Белый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505512"/>
                  </a:ext>
                </a:extLst>
              </a:tr>
            </a:tbl>
          </a:graphicData>
        </a:graphic>
      </p:graphicFrame>
      <p:graphicFrame>
        <p:nvGraphicFramePr>
          <p:cNvPr id="22" name="Таблица 3">
            <a:extLst>
              <a:ext uri="{FF2B5EF4-FFF2-40B4-BE49-F238E27FC236}">
                <a16:creationId xmlns:a16="http://schemas.microsoft.com/office/drawing/2014/main" id="{4F16CF7F-992E-426F-84B3-BD934B52AA55}"/>
              </a:ext>
            </a:extLst>
          </p:cNvPr>
          <p:cNvGraphicFramePr>
            <a:graphicFrameLocks noGrp="1"/>
          </p:cNvGraphicFramePr>
          <p:nvPr/>
        </p:nvGraphicFramePr>
        <p:xfrm>
          <a:off x="8006920" y="2387637"/>
          <a:ext cx="4176000" cy="280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3445274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55698576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45033926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88270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Зеленый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Синий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 Цвет Белый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6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371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654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746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1559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26713"/>
                  </a:ext>
                </a:extLst>
              </a:tr>
            </a:tbl>
          </a:graphicData>
        </a:graphic>
      </p:graphicFrame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 txBox="1">
            <a:spLocks/>
          </p:cNvSpPr>
          <p:nvPr/>
        </p:nvSpPr>
        <p:spPr>
          <a:xfrm>
            <a:off x="3071664" y="906385"/>
            <a:ext cx="55450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207775-7436-4E0B-97FC-A548B8885057}"/>
                  </a:ext>
                </a:extLst>
              </p:cNvPr>
              <p:cNvSpPr txBox="1"/>
              <p:nvPr/>
            </p:nvSpPr>
            <p:spPr>
              <a:xfrm>
                <a:off x="111206" y="3526067"/>
                <a:ext cx="5920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к</m:t>
                          </m:r>
                        </m:sub>
                      </m:sSub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к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з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з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б</m:t>
                          </m:r>
                        </m:sub>
                      </m:sSub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б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207775-7436-4E0B-97FC-A548B8885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6" y="3526067"/>
                <a:ext cx="59209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736E272-F466-4231-9568-1F389F0CE547}"/>
              </a:ext>
            </a:extLst>
          </p:cNvPr>
          <p:cNvSpPr/>
          <p:nvPr/>
        </p:nvSpPr>
        <p:spPr>
          <a:xfrm>
            <a:off x="411909" y="4277303"/>
            <a:ext cx="53240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Иногда рекомендуют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сокращать количество столбцов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1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тогда «крайний» столбец «прячется в смещение» </a:t>
            </a:r>
          </a:p>
        </p:txBody>
      </p:sp>
    </p:spTree>
    <p:extLst>
      <p:ext uri="{BB962C8B-B14F-4D97-AF65-F5344CB8AC3E}">
        <p14:creationId xmlns:p14="http://schemas.microsoft.com/office/powerpoint/2010/main" val="214157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83391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639616" y="188640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Регрессии 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/>
              <p:nvPr/>
            </p:nvSpPr>
            <p:spPr>
              <a:xfrm>
                <a:off x="191344" y="5301208"/>
                <a:ext cx="376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𝑎𝑥𝐸𝑟𝑟𝑜𝑟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301208"/>
                <a:ext cx="3762440" cy="369332"/>
              </a:xfrm>
              <a:prstGeom prst="rect">
                <a:avLst/>
              </a:prstGeom>
              <a:blipFill>
                <a:blip r:embed="rId4"/>
                <a:stretch>
                  <a:fillRect l="-1294" t="-18333" r="-3398" b="-3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191344" y="2852936"/>
                <a:ext cx="2309863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2852936"/>
                <a:ext cx="2309863" cy="50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302956" y="4581128"/>
                <a:ext cx="5414880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𝑆𝐿𝐸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{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ln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⁡(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)−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⁡(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56" y="4581128"/>
                <a:ext cx="5414880" cy="521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-240704" y="5733256"/>
                <a:ext cx="4400144" cy="8260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ru-RU" sz="240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704" y="5733256"/>
                <a:ext cx="4400144" cy="8260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AE876BBE-C627-4750-8418-DB565B20F37B}"/>
              </a:ext>
            </a:extLst>
          </p:cNvPr>
          <p:cNvSpPr/>
          <p:nvPr/>
        </p:nvSpPr>
        <p:spPr>
          <a:xfrm>
            <a:off x="3575720" y="2204864"/>
            <a:ext cx="3888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Среднеквадратичная ошибка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3F051A7B-78A3-4FBC-8DE6-D4C42C75315A}"/>
              </a:ext>
            </a:extLst>
          </p:cNvPr>
          <p:cNvSpPr/>
          <p:nvPr/>
        </p:nvSpPr>
        <p:spPr>
          <a:xfrm>
            <a:off x="3575720" y="2780928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Root 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</a:t>
            </a:r>
            <a:r>
              <a:rPr lang="ru-RU" dirty="0" err="1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квадратическая</a:t>
            </a:r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 ошибка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BFDDC143-6CE5-43E1-9BFD-8166E608EA86}"/>
              </a:ext>
            </a:extLst>
          </p:cNvPr>
          <p:cNvSpPr/>
          <p:nvPr/>
        </p:nvSpPr>
        <p:spPr>
          <a:xfrm>
            <a:off x="3575720" y="3356992"/>
            <a:ext cx="4608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Average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ошибка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5775564" y="4581128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Squared Logarithmic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Среднеквадратическая логарифмическая ошибка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157ABC39-D2DC-45C4-9F47-824234194485}"/>
              </a:ext>
            </a:extLst>
          </p:cNvPr>
          <p:cNvSpPr/>
          <p:nvPr/>
        </p:nvSpPr>
        <p:spPr>
          <a:xfrm>
            <a:off x="3791744" y="5877272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Coefficient of Determination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Коэффициент детерминации</a:t>
            </a:r>
          </a:p>
        </p:txBody>
      </p:sp>
      <p:pic>
        <p:nvPicPr>
          <p:cNvPr id="66" name="Рисунок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6480" y="980728"/>
            <a:ext cx="1639816" cy="3924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8832304" y="1988840"/>
                <a:ext cx="12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1988840"/>
                <a:ext cx="1268232" cy="369332"/>
              </a:xfrm>
              <a:prstGeom prst="rect">
                <a:avLst/>
              </a:prstGeom>
              <a:blipFill>
                <a:blip r:embed="rId12"/>
                <a:stretch>
                  <a:fillRect l="-5769" r="-5288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8472264" y="2420888"/>
                <a:ext cx="16484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2420888"/>
                <a:ext cx="16484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688288" y="3068960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88" y="3068960"/>
                <a:ext cx="1532727" cy="369332"/>
              </a:xfrm>
              <a:prstGeom prst="rect">
                <a:avLst/>
              </a:prstGeom>
              <a:blipFill>
                <a:blip r:embed="rId14"/>
                <a:stretch>
                  <a:fillRect l="-3968" r="-4365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3575720" y="3933056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Absolute </a:t>
            </a:r>
            <a:r>
              <a:rPr lang="en-US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Percentage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процентная ошибка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616280" y="3573016"/>
                <a:ext cx="17234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𝐴𝑃𝐸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280" y="3573016"/>
                <a:ext cx="1723485" cy="369332"/>
              </a:xfrm>
              <a:prstGeom prst="rect">
                <a:avLst/>
              </a:prstGeom>
              <a:blipFill>
                <a:blip r:embed="rId15"/>
                <a:stretch>
                  <a:fillRect l="-3534" r="-3887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7935804" y="4293096"/>
                <a:ext cx="2513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𝑆𝐿𝐸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193055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804" y="4293096"/>
                <a:ext cx="2513765" cy="369332"/>
              </a:xfrm>
              <a:prstGeom prst="rect">
                <a:avLst/>
              </a:prstGeom>
              <a:blipFill>
                <a:blip r:embed="rId16"/>
                <a:stretch>
                  <a:fillRect l="-2427" r="-2913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7680176" y="5805264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9982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76" y="5805264"/>
                <a:ext cx="2808312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623392" y="6487714"/>
                <a:ext cx="43783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:r>
                  <a:rPr lang="ru-RU" i="1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среднее значение (базовая модель)</a:t>
                </a: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6487714"/>
                <a:ext cx="4378378" cy="369332"/>
              </a:xfrm>
              <a:prstGeom prst="rect">
                <a:avLst/>
              </a:prstGeom>
              <a:blipFill>
                <a:blip r:embed="rId19"/>
                <a:stretch>
                  <a:fillRect t="-9836" r="-556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/>
              <p:nvPr/>
            </p:nvSpPr>
            <p:spPr>
              <a:xfrm>
                <a:off x="2351584" y="980728"/>
                <a:ext cx="568863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𝒚</m:t>
                    </m:r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реальные значения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предсказанные значения</a:t>
                </a: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980728"/>
                <a:ext cx="5688632" cy="954107"/>
              </a:xfrm>
              <a:prstGeom prst="rect">
                <a:avLst/>
              </a:prstGeom>
              <a:blipFill>
                <a:blip r:embed="rId20"/>
                <a:stretch>
                  <a:fillRect t="-7692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407368" y="2276872"/>
                <a:ext cx="303910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276872"/>
                <a:ext cx="3039102" cy="52155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335360" y="3356992"/>
                <a:ext cx="3190425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 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356992"/>
                <a:ext cx="3190425" cy="52155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263352" y="4005064"/>
                <a:ext cx="3074560" cy="593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005064"/>
                <a:ext cx="3074560" cy="59356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69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7" grpId="0"/>
      <p:bldP spid="68" grpId="0"/>
      <p:bldP spid="69" grpId="0"/>
      <p:bldP spid="71" grpId="0"/>
      <p:bldP spid="72" grpId="0"/>
      <p:bldP spid="73" grpId="0"/>
      <p:bldP spid="74" grpId="0"/>
      <p:bldP spid="2" grpId="0"/>
      <p:bldP spid="31" grpId="0"/>
      <p:bldP spid="32" grpId="0"/>
      <p:bldP spid="3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качества модели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057626-4640-4846-B4EA-6D4B6205178A}"/>
              </a:ext>
            </a:extLst>
          </p:cNvPr>
          <p:cNvSpPr txBox="1"/>
          <p:nvPr/>
        </p:nvSpPr>
        <p:spPr>
          <a:xfrm>
            <a:off x="1487488" y="1904210"/>
            <a:ext cx="68511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test_R2 0.861158 </a:t>
            </a:r>
          </a:p>
          <a:p>
            <a:r>
              <a:rPr lang="en-US" sz="28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test_MAE</a:t>
            </a:r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93.322352 </a:t>
            </a:r>
          </a:p>
          <a:p>
            <a:r>
              <a:rPr lang="en-US" sz="28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test_Max</a:t>
            </a:r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206.855276</a:t>
            </a:r>
            <a:endParaRPr lang="ru-RU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F0FB3D-FB6D-4A12-8B54-501C22B3EA4F}"/>
              </a:ext>
            </a:extLst>
          </p:cNvPr>
          <p:cNvSpPr txBox="1"/>
          <p:nvPr/>
        </p:nvSpPr>
        <p:spPr>
          <a:xfrm>
            <a:off x="816184" y="1392439"/>
            <a:ext cx="6118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test_MSE</a:t>
            </a:r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12590.793070 </a:t>
            </a:r>
          </a:p>
        </p:txBody>
      </p:sp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955C110B-5FD6-41EE-83B6-71D927880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328971"/>
              </p:ext>
            </p:extLst>
          </p:nvPr>
        </p:nvGraphicFramePr>
        <p:xfrm>
          <a:off x="337820" y="3584937"/>
          <a:ext cx="11563984" cy="670560"/>
        </p:xfrm>
        <a:graphic>
          <a:graphicData uri="http://schemas.openxmlformats.org/drawingml/2006/table">
            <a:tbl>
              <a:tblPr/>
              <a:tblGrid>
                <a:gridCol w="1445498">
                  <a:extLst>
                    <a:ext uri="{9D8B030D-6E8A-4147-A177-3AD203B41FA5}">
                      <a16:colId xmlns:a16="http://schemas.microsoft.com/office/drawing/2014/main" val="3803119985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3004992727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3306960724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2063193522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929271202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4238589999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431036139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3302410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endParaRPr lang="tr-TR" sz="1600" b="1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25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375.217308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319.546978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120.000000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271.0000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611.500000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1250.000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61026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041E39FC-6B39-441A-8366-13314BFC980D}"/>
              </a:ext>
            </a:extLst>
          </p:cNvPr>
          <p:cNvSpPr txBox="1"/>
          <p:nvPr/>
        </p:nvSpPr>
        <p:spPr>
          <a:xfrm>
            <a:off x="3109760" y="6231956"/>
            <a:ext cx="748203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https://www.kaggle.com/datasets/aungpyaeap/fish-market</a:t>
            </a:r>
          </a:p>
        </p:txBody>
      </p:sp>
      <p:pic>
        <p:nvPicPr>
          <p:cNvPr id="33" name="Picture 2" descr="Cover image">
            <a:extLst>
              <a:ext uri="{FF2B5EF4-FFF2-40B4-BE49-F238E27FC236}">
                <a16:creationId xmlns:a16="http://schemas.microsoft.com/office/drawing/2014/main" id="{12FE422D-0C01-4B7C-B9DA-736492482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60" y="4610926"/>
            <a:ext cx="7700645" cy="162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8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ED37EBCC-3E72-473F-BD93-02A201BCA494}"/>
              </a:ext>
            </a:extLst>
          </p:cNvPr>
          <p:cNvSpPr txBox="1">
            <a:spLocks/>
          </p:cNvSpPr>
          <p:nvPr/>
        </p:nvSpPr>
        <p:spPr>
          <a:xfrm>
            <a:off x="2639616" y="4539"/>
            <a:ext cx="698477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 Ошибки на Смещение и Дисперсию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E03D7ED-5670-4A85-8905-D3FC95673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540" y="1340768"/>
            <a:ext cx="2222613" cy="194421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A8A6594-BF7A-45DB-AAA4-D4DA0A55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3933056"/>
            <a:ext cx="2304932" cy="2016224"/>
          </a:xfrm>
          <a:prstGeom prst="rect">
            <a:avLst/>
          </a:prstGeom>
        </p:spPr>
      </p:pic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AA09AD4C-07F0-4A02-A896-C6FC834919C7}"/>
              </a:ext>
            </a:extLst>
          </p:cNvPr>
          <p:cNvCxnSpPr>
            <a:cxnSpLocks/>
          </p:cNvCxnSpPr>
          <p:nvPr/>
        </p:nvCxnSpPr>
        <p:spPr>
          <a:xfrm flipV="1">
            <a:off x="8688288" y="1772816"/>
            <a:ext cx="2520280" cy="151216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олилиния: фигура 32">
            <a:extLst>
              <a:ext uri="{FF2B5EF4-FFF2-40B4-BE49-F238E27FC236}">
                <a16:creationId xmlns:a16="http://schemas.microsoft.com/office/drawing/2014/main" id="{318BE8B7-513B-4C6A-8E44-CD6EE9D93225}"/>
              </a:ext>
            </a:extLst>
          </p:cNvPr>
          <p:cNvSpPr/>
          <p:nvPr/>
        </p:nvSpPr>
        <p:spPr>
          <a:xfrm>
            <a:off x="8904312" y="2996952"/>
            <a:ext cx="1944216" cy="3168352"/>
          </a:xfrm>
          <a:custGeom>
            <a:avLst/>
            <a:gdLst>
              <a:gd name="connsiteX0" fmla="*/ 0 w 2235200"/>
              <a:gd name="connsiteY0" fmla="*/ 3312160 h 3312160"/>
              <a:gd name="connsiteX1" fmla="*/ 233680 w 2235200"/>
              <a:gd name="connsiteY1" fmla="*/ 2011680 h 3312160"/>
              <a:gd name="connsiteX2" fmla="*/ 1046480 w 2235200"/>
              <a:gd name="connsiteY2" fmla="*/ 3281680 h 3312160"/>
              <a:gd name="connsiteX3" fmla="*/ 1219200 w 2235200"/>
              <a:gd name="connsiteY3" fmla="*/ 1910080 h 3312160"/>
              <a:gd name="connsiteX4" fmla="*/ 2082800 w 2235200"/>
              <a:gd name="connsiteY4" fmla="*/ 2174240 h 3312160"/>
              <a:gd name="connsiteX5" fmla="*/ 2235200 w 2235200"/>
              <a:gd name="connsiteY5" fmla="*/ 0 h 331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5200" h="3312160">
                <a:moveTo>
                  <a:pt x="0" y="3312160"/>
                </a:moveTo>
                <a:cubicBezTo>
                  <a:pt x="29633" y="2664460"/>
                  <a:pt x="59267" y="2016760"/>
                  <a:pt x="233680" y="2011680"/>
                </a:cubicBezTo>
                <a:cubicBezTo>
                  <a:pt x="408093" y="2006600"/>
                  <a:pt x="882227" y="3298613"/>
                  <a:pt x="1046480" y="3281680"/>
                </a:cubicBezTo>
                <a:cubicBezTo>
                  <a:pt x="1210733" y="3264747"/>
                  <a:pt x="1046480" y="2094653"/>
                  <a:pt x="1219200" y="1910080"/>
                </a:cubicBezTo>
                <a:cubicBezTo>
                  <a:pt x="1391920" y="1725507"/>
                  <a:pt x="1913467" y="2492587"/>
                  <a:pt x="2082800" y="2174240"/>
                </a:cubicBezTo>
                <a:cubicBezTo>
                  <a:pt x="2252133" y="1855893"/>
                  <a:pt x="2192867" y="362373"/>
                  <a:pt x="2235200" y="0"/>
                </a:cubicBezTo>
              </a:path>
            </a:pathLst>
          </a:cu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266EACD-530F-41E3-BA07-7520C733CDD2}"/>
              </a:ext>
            </a:extLst>
          </p:cNvPr>
          <p:cNvSpPr/>
          <p:nvPr/>
        </p:nvSpPr>
        <p:spPr>
          <a:xfrm>
            <a:off x="263352" y="1700808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Ошибка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(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Bias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Error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) - это ошибка из-за ошибочных предположений в алгоритме обучения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0867C8B-6EB1-4519-B5C0-10A3D8D1DC15}"/>
              </a:ext>
            </a:extLst>
          </p:cNvPr>
          <p:cNvSpPr/>
          <p:nvPr/>
        </p:nvSpPr>
        <p:spPr>
          <a:xfrm>
            <a:off x="335361" y="3789040"/>
            <a:ext cx="7548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Дисперсия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(Variance)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- это ошибка из-за чувствительности к небольшим колебаниям обучающей выборки</a:t>
            </a:r>
            <a:endParaRPr lang="ru-RU" sz="20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BAC08D02-48CC-4931-8D3F-F27D85BF61DB}"/>
              </a:ext>
            </a:extLst>
          </p:cNvPr>
          <p:cNvSpPr/>
          <p:nvPr/>
        </p:nvSpPr>
        <p:spPr>
          <a:xfrm>
            <a:off x="335360" y="2492896"/>
            <a:ext cx="7525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ошибка 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- модель слишком проста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025FB25-D454-4E99-9D3A-DAF31759C880}"/>
              </a:ext>
            </a:extLst>
          </p:cNvPr>
          <p:cNvSpPr/>
          <p:nvPr/>
        </p:nvSpPr>
        <p:spPr>
          <a:xfrm>
            <a:off x="335360" y="4941168"/>
            <a:ext cx="9334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дисперсия - модель плохо работает на новых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/>
              <p:nvPr/>
            </p:nvSpPr>
            <p:spPr>
              <a:xfrm>
                <a:off x="-384720" y="2852936"/>
                <a:ext cx="53240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2852936"/>
                <a:ext cx="53240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/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9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847528" y="0"/>
            <a:ext cx="9001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sp>
        <p:nvSpPr>
          <p:cNvPr id="219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7464152" y="4365104"/>
            <a:ext cx="4556984" cy="158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bias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Высокое смещение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Underfitting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Недообучение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0F40631-909F-49D9-94FE-884F2D18C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88" y="1988840"/>
            <a:ext cx="7776864" cy="426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B7543B-ED2D-4CE7-B9D1-FC0296265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1844824"/>
            <a:ext cx="2079567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9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7824192" y="4365104"/>
            <a:ext cx="4676594" cy="158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Variance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Высокая дисперсия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Overfitting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Переобучение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263F71C-2D3F-4169-AD65-2D8B95C3D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140124"/>
            <a:ext cx="8136904" cy="446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7E140DC-97A9-4E0B-BD82-084CBA497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336" y="2132856"/>
            <a:ext cx="1929126" cy="1937164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847528" y="0"/>
            <a:ext cx="9001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</p:spTree>
    <p:extLst>
      <p:ext uri="{BB962C8B-B14F-4D97-AF65-F5344CB8AC3E}">
        <p14:creationId xmlns:p14="http://schemas.microsoft.com/office/powerpoint/2010/main" val="33380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9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9480376" y="5301208"/>
            <a:ext cx="163150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Ok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Збс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11C1857-F519-4B8E-88E5-DB8841D5F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6" y="2140124"/>
            <a:ext cx="8178961" cy="449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C6604DD-FF4C-4ACC-8B8D-5DAC5619C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320" y="2348880"/>
            <a:ext cx="2562360" cy="2573036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847528" y="0"/>
            <a:ext cx="9001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</p:spTree>
    <p:extLst>
      <p:ext uri="{BB962C8B-B14F-4D97-AF65-F5344CB8AC3E}">
        <p14:creationId xmlns:p14="http://schemas.microsoft.com/office/powerpoint/2010/main" val="393173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2135560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Валидация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418603" y="1826516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980728"/>
            <a:ext cx="5486737" cy="1107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16" y="1772816"/>
            <a:ext cx="3839112" cy="9016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4432" y="1844824"/>
            <a:ext cx="1914146" cy="6708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335360" y="1196752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191344" y="4149080"/>
            <a:ext cx="956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191344" y="3429000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6168008" y="3140968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10469758" y="3936498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9021790" y="393626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7615976" y="393626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6168008" y="392991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10469758" y="469415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9021790" y="4693915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7615976" y="469391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6168008" y="468757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10469758" y="545180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9021790" y="545156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7615976" y="5451568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6168008" y="544522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10469758" y="620945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9021790" y="620921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7615976" y="620921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6168008" y="6209219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1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73448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Перекрестная проверка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82575B1-B421-4674-AE65-BF0F214C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603279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DAE44C06-8AB1-4E36-AFD7-8CD6B080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2276872"/>
            <a:ext cx="6048672" cy="332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7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11663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132827" y="5354889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ABE7244-E379-42C4-A68B-161F48D195A3}"/>
                  </a:ext>
                </a:extLst>
              </p:cNvPr>
              <p:cNvSpPr txBox="1"/>
              <p:nvPr/>
            </p:nvSpPr>
            <p:spPr>
              <a:xfrm>
                <a:off x="2999656" y="5229200"/>
                <a:ext cx="907300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– функциональная зависимость значений прогнозируемой переменной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для значений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Х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(в диапазоне наблюдений)</a:t>
                </a: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ABE7244-E379-42C4-A68B-161F48D19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5229200"/>
                <a:ext cx="9073008" cy="1384995"/>
              </a:xfrm>
              <a:prstGeom prst="rect">
                <a:avLst/>
              </a:prstGeom>
              <a:blipFill>
                <a:blip r:embed="rId4"/>
                <a:stretch>
                  <a:fillRect l="-1344" t="-5286" b="-11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FB002AD-674A-4412-9EC7-F2143DE728F4}"/>
              </a:ext>
            </a:extLst>
          </p:cNvPr>
          <p:cNvCxnSpPr>
            <a:cxnSpLocks/>
          </p:cNvCxnSpPr>
          <p:nvPr/>
        </p:nvCxnSpPr>
        <p:spPr>
          <a:xfrm flipV="1">
            <a:off x="3791744" y="1817967"/>
            <a:ext cx="0" cy="31685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351BEB5E-E4BE-4756-84F2-65B36A3C406E}"/>
              </a:ext>
            </a:extLst>
          </p:cNvPr>
          <p:cNvCxnSpPr>
            <a:cxnSpLocks/>
          </p:cNvCxnSpPr>
          <p:nvPr/>
        </p:nvCxnSpPr>
        <p:spPr>
          <a:xfrm>
            <a:off x="3493677" y="4653136"/>
            <a:ext cx="692280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1E11EF-53D9-45D6-80A0-36149A309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425" y="1843015"/>
            <a:ext cx="6503967" cy="279157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C52825E-0E40-4374-A130-9DE3E4D71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0425" y="2005324"/>
            <a:ext cx="6007684" cy="2588989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93D8303-F6EA-4CCB-9053-8679DB4900B3}"/>
              </a:ext>
            </a:extLst>
          </p:cNvPr>
          <p:cNvSpPr txBox="1">
            <a:spLocks/>
          </p:cNvSpPr>
          <p:nvPr/>
        </p:nvSpPr>
        <p:spPr>
          <a:xfrm>
            <a:off x="5663952" y="4616036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endParaRPr lang="ru-RU" sz="3600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CD288B1-C6DD-4D4B-A5CE-BE1AA9574663}"/>
              </a:ext>
            </a:extLst>
          </p:cNvPr>
          <p:cNvSpPr txBox="1">
            <a:spLocks/>
          </p:cNvSpPr>
          <p:nvPr/>
        </p:nvSpPr>
        <p:spPr>
          <a:xfrm rot="16200000">
            <a:off x="2413089" y="2674121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4" grpId="0"/>
      <p:bldP spid="11" grpId="0"/>
      <p:bldP spid="19" grpId="0"/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75520" y="-1369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98072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2320856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3432" y="3400976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3432" y="462511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415480" y="3933056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Движемся к минимуму функции потерь по антиградиенту небольшими шагами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1487488" y="5157192"/>
            <a:ext cx="9937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Вариации на тему «разность между реальным значением и предсказанием»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Метрики на тренировочных данных показывают Смещение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Метрики на </a:t>
            </a:r>
            <a:r>
              <a:rPr lang="ru-RU" sz="2400" dirty="0" err="1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валидации</a:t>
            </a:r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 - Дисперсию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1343472" y="2924944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Решаем задачу в 1 действие по формуле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1415480" y="1556792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Линейная регрессия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Сложные зависимости – за счет признаков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00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1728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Примеры задач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CB526C-CC06-44B2-AE27-34F879A528C6}"/>
              </a:ext>
            </a:extLst>
          </p:cNvPr>
          <p:cNvSpPr txBox="1"/>
          <p:nvPr/>
        </p:nvSpPr>
        <p:spPr>
          <a:xfrm>
            <a:off x="407368" y="980728"/>
            <a:ext cx="10729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Forecasting Sticker </a:t>
            </a:r>
            <a:r>
              <a:rPr lang="en-US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Sales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https://www.kaggle.com/c/playground-series-s5e1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7B420B-E02A-41D4-89E0-630C5BC59E5D}"/>
              </a:ext>
            </a:extLst>
          </p:cNvPr>
          <p:cNvSpPr txBox="1"/>
          <p:nvPr/>
        </p:nvSpPr>
        <p:spPr>
          <a:xfrm>
            <a:off x="479376" y="1556792"/>
            <a:ext cx="82465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The objective of this challenge is to forecast sticker sales in different countries. "At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-52"/>
              </a:rPr>
              <a:t>Kaggle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, we take stickers seriously!"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clrChange>
              <a:clrFrom>
                <a:srgbClr val="1C1D20"/>
              </a:clrFrom>
              <a:clrTo>
                <a:srgbClr val="1C1D2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79976" y="2204864"/>
            <a:ext cx="5906244" cy="17511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CB526C-CC06-44B2-AE27-34F879A528C6}"/>
              </a:ext>
            </a:extLst>
          </p:cNvPr>
          <p:cNvSpPr txBox="1"/>
          <p:nvPr/>
        </p:nvSpPr>
        <p:spPr>
          <a:xfrm>
            <a:off x="479376" y="3933056"/>
            <a:ext cx="7416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Regression with an Insurance Dataset</a:t>
            </a:r>
          </a:p>
          <a:p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https://www.kaggle.com/c/playground-series-s4e12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7B420B-E02A-41D4-89E0-630C5BC59E5D}"/>
              </a:ext>
            </a:extLst>
          </p:cNvPr>
          <p:cNvSpPr txBox="1"/>
          <p:nvPr/>
        </p:nvSpPr>
        <p:spPr>
          <a:xfrm>
            <a:off x="551384" y="4581128"/>
            <a:ext cx="8246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The objectives of this challenge is to predict insurance premiums based on various factors.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clrChange>
              <a:clrFrom>
                <a:srgbClr val="1C1D20"/>
              </a:clrFrom>
              <a:clrTo>
                <a:srgbClr val="1C1D2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07968" y="4894886"/>
            <a:ext cx="5933728" cy="193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5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7" grpId="0"/>
      <p:bldP spid="16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1728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Примеры ВКР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263352" y="908720"/>
            <a:ext cx="87129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Разработка </a:t>
            </a:r>
            <a:r>
              <a:rPr lang="ru-RU" sz="1600" dirty="0">
                <a:solidFill>
                  <a:schemeClr val="bg1"/>
                </a:solidFill>
              </a:rPr>
              <a:t>предсказательной модели стоимости недвижимости в регионе : магистерская диссертация / Е. В. </a:t>
            </a:r>
            <a:r>
              <a:rPr lang="ru-RU" sz="1600" dirty="0" err="1">
                <a:solidFill>
                  <a:schemeClr val="bg1"/>
                </a:solidFill>
              </a:rPr>
              <a:t>Слободчикова</a:t>
            </a:r>
            <a:r>
              <a:rPr lang="ru-RU" sz="1600" dirty="0">
                <a:solidFill>
                  <a:schemeClr val="bg1"/>
                </a:solidFill>
              </a:rPr>
              <a:t> ; Уральский федеральный университет имени первого Президента России Б. Н. Ельцина, Институт радиоэлектроники и информационных технологий-РТФ, Кафедра информационных технологий и систем управления. — Екатеринбург, 2024. — 73 с. — </a:t>
            </a:r>
            <a:r>
              <a:rPr lang="ru-RU" sz="1600" dirty="0" err="1">
                <a:solidFill>
                  <a:schemeClr val="bg1"/>
                </a:solidFill>
              </a:rPr>
              <a:t>Библиогр</a:t>
            </a:r>
            <a:r>
              <a:rPr lang="ru-RU" sz="1600" dirty="0">
                <a:solidFill>
                  <a:schemeClr val="bg1"/>
                </a:solidFill>
              </a:rPr>
              <a:t>.: с. 66-71 (41 назв</a:t>
            </a:r>
            <a:r>
              <a:rPr lang="ru-RU" sz="1600" dirty="0" smtClean="0">
                <a:solidFill>
                  <a:schemeClr val="bg1"/>
                </a:solidFill>
              </a:rPr>
              <a:t>.). 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smtClean="0">
                <a:solidFill>
                  <a:schemeClr val="bg1"/>
                </a:solidFill>
              </a:rPr>
              <a:t>elar.urfu.ru/handle/10995/140539 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91344" y="2348880"/>
            <a:ext cx="9001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Исследование </a:t>
            </a:r>
            <a:r>
              <a:rPr lang="ru-RU" sz="1600" dirty="0">
                <a:solidFill>
                  <a:schemeClr val="bg1"/>
                </a:solidFill>
              </a:rPr>
              <a:t>методов машинного обучения для предсказания систолического и диастолического артериального давления по признакам сигнала </a:t>
            </a:r>
            <a:r>
              <a:rPr lang="ru-RU" sz="1600" dirty="0" err="1">
                <a:solidFill>
                  <a:schemeClr val="bg1"/>
                </a:solidFill>
              </a:rPr>
              <a:t>фотоплетизмограммы</a:t>
            </a:r>
            <a:r>
              <a:rPr lang="ru-RU" sz="1600" dirty="0">
                <a:solidFill>
                  <a:schemeClr val="bg1"/>
                </a:solidFill>
              </a:rPr>
              <a:t> : магистерская диссертация / Д. В. Мишанина ; Уральский федеральный университет имени первого Президента России Б. Н. Ельцина, Институт радиоэлектроники и информационных технологий-РТФ, Кафедра информационных технологий и систем управления. — Екатеринбург, 2024. — 103 с. — </a:t>
            </a:r>
            <a:r>
              <a:rPr lang="ru-RU" sz="1600" dirty="0" err="1">
                <a:solidFill>
                  <a:schemeClr val="bg1"/>
                </a:solidFill>
              </a:rPr>
              <a:t>Библиогр</a:t>
            </a:r>
            <a:r>
              <a:rPr lang="ru-RU" sz="1600" dirty="0">
                <a:solidFill>
                  <a:schemeClr val="bg1"/>
                </a:solidFill>
              </a:rPr>
              <a:t>.: с. 81-87 (45 назв</a:t>
            </a:r>
            <a:r>
              <a:rPr lang="ru-RU" sz="1600" dirty="0" smtClean="0">
                <a:solidFill>
                  <a:schemeClr val="bg1"/>
                </a:solidFill>
              </a:rPr>
              <a:t>.). 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smtClean="0">
                <a:solidFill>
                  <a:schemeClr val="bg1"/>
                </a:solidFill>
              </a:rPr>
              <a:t>elar.urfu.ru/handle/10995/140350 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328" y="980728"/>
            <a:ext cx="2608453" cy="1800200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5"/>
          <a:srcRect l="11994" t="7514" r="3514"/>
          <a:stretch/>
        </p:blipFill>
        <p:spPr>
          <a:xfrm>
            <a:off x="9264352" y="2996952"/>
            <a:ext cx="2448272" cy="1812726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6"/>
          <a:srcRect l="4688" t="4106" r="2942" b="3012"/>
          <a:stretch/>
        </p:blipFill>
        <p:spPr>
          <a:xfrm>
            <a:off x="9264352" y="5013176"/>
            <a:ext cx="2376264" cy="1755659"/>
          </a:xfrm>
          <a:prstGeom prst="rect">
            <a:avLst/>
          </a:prstGeom>
        </p:spPr>
      </p:pic>
      <p:sp>
        <p:nvSpPr>
          <p:cNvPr id="26" name="Прямоугольник 25"/>
          <p:cNvSpPr/>
          <p:nvPr/>
        </p:nvSpPr>
        <p:spPr>
          <a:xfrm>
            <a:off x="191344" y="4005064"/>
            <a:ext cx="83529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Сравнение </a:t>
            </a:r>
            <a:r>
              <a:rPr lang="ru-RU" sz="1600" dirty="0">
                <a:solidFill>
                  <a:schemeClr val="bg1"/>
                </a:solidFill>
              </a:rPr>
              <a:t>реализаций </a:t>
            </a:r>
            <a:r>
              <a:rPr lang="ru-RU" sz="1600" dirty="0" err="1">
                <a:solidFill>
                  <a:schemeClr val="bg1"/>
                </a:solidFill>
              </a:rPr>
              <a:t>бустинг</a:t>
            </a:r>
            <a:r>
              <a:rPr lang="ru-RU" sz="1600" dirty="0">
                <a:solidFill>
                  <a:schemeClr val="bg1"/>
                </a:solidFill>
              </a:rPr>
              <a:t> моделей на различных данных : магистерская диссертация / В. И. Онуфриенко ; Уральский федеральный университет имени первого Президента России Б. Н. Ельцина, Институт радиоэлектроники и информационных технологий-РТФ, Кафедра информационных технологий и систем управления. — Екатеринбург, 2024. — 119 с. — </a:t>
            </a:r>
            <a:r>
              <a:rPr lang="ru-RU" sz="1600" dirty="0" err="1">
                <a:solidFill>
                  <a:schemeClr val="bg1"/>
                </a:solidFill>
              </a:rPr>
              <a:t>Библиогр</a:t>
            </a:r>
            <a:r>
              <a:rPr lang="ru-RU" sz="1600" dirty="0">
                <a:solidFill>
                  <a:schemeClr val="bg1"/>
                </a:solidFill>
              </a:rPr>
              <a:t>.: с. 117-119 (25 назв</a:t>
            </a:r>
            <a:r>
              <a:rPr lang="ru-RU" sz="1600" dirty="0" smtClean="0">
                <a:solidFill>
                  <a:schemeClr val="bg1"/>
                </a:solidFill>
              </a:rPr>
              <a:t>.). 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smtClean="0">
                <a:solidFill>
                  <a:schemeClr val="bg1"/>
                </a:solidFill>
              </a:rPr>
              <a:t>elar.urfu.ru/handle/10995/140528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7"/>
          <a:srcRect l="1478" t="3320" r="1737"/>
          <a:stretch/>
        </p:blipFill>
        <p:spPr>
          <a:xfrm>
            <a:off x="335360" y="5384315"/>
            <a:ext cx="4392488" cy="1455798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8"/>
          <a:srcRect l="1674" t="1285"/>
          <a:stretch/>
        </p:blipFill>
        <p:spPr>
          <a:xfrm>
            <a:off x="4871864" y="5409055"/>
            <a:ext cx="4027244" cy="14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2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2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1728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Самый Мотивационный Пример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Picture 6" descr="Картинки по запросу &quot;Netflix Prize&quot;">
            <a:extLst>
              <a:ext uri="{FF2B5EF4-FFF2-40B4-BE49-F238E27FC236}">
                <a16:creationId xmlns:a16="http://schemas.microsoft.com/office/drawing/2014/main" id="{4C2BE76E-F3CF-45F8-9729-AA8EE9F72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1"/>
          <a:stretch/>
        </p:blipFill>
        <p:spPr bwMode="auto">
          <a:xfrm>
            <a:off x="119336" y="1124744"/>
            <a:ext cx="6061915" cy="53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5A878AB-8187-4861-A391-0B66D7095328}"/>
              </a:ext>
            </a:extLst>
          </p:cNvPr>
          <p:cNvSpPr/>
          <p:nvPr/>
        </p:nvSpPr>
        <p:spPr>
          <a:xfrm>
            <a:off x="6240016" y="1052736"/>
            <a:ext cx="583264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Рейтинг фильмов от 1 до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</a:rPr>
              <a:t>Задача </a:t>
            </a:r>
            <a:r>
              <a:rPr lang="ru-RU" sz="2000" dirty="0">
                <a:solidFill>
                  <a:schemeClr val="bg1"/>
                </a:solidFill>
              </a:rPr>
              <a:t>состоит в том, чтобы предсказать рейтинги пользователей.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Тривиальный алгоритм (возьмите средний балл фильма) дает RMSE ~ 1.0540.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</a:rPr>
              <a:t>Алгоритм </a:t>
            </a:r>
            <a:r>
              <a:rPr lang="ru-RU" sz="2000" dirty="0" err="1">
                <a:solidFill>
                  <a:schemeClr val="bg1"/>
                </a:solidFill>
              </a:rPr>
              <a:t>Netflix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CineMatch</a:t>
            </a:r>
            <a:r>
              <a:rPr lang="ru-RU" sz="2000" dirty="0">
                <a:solidFill>
                  <a:schemeClr val="bg1"/>
                </a:solidFill>
              </a:rPr>
              <a:t> дает RMSE ~ 0.9514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</a:rPr>
              <a:t>1 миллион американских рублей за то , </a:t>
            </a:r>
            <a:r>
              <a:rPr lang="ru-RU" sz="2000" dirty="0">
                <a:solidFill>
                  <a:schemeClr val="bg1"/>
                </a:solidFill>
              </a:rPr>
              <a:t>чтобы снизить RMSE еще на 10</a:t>
            </a:r>
            <a:r>
              <a:rPr lang="ru-RU" sz="2000" dirty="0" smtClean="0">
                <a:solidFill>
                  <a:schemeClr val="bg1"/>
                </a:solidFill>
              </a:rPr>
              <a:t>% (до </a:t>
            </a:r>
            <a:r>
              <a:rPr lang="en-US" sz="2000" dirty="0" smtClean="0">
                <a:solidFill>
                  <a:schemeClr val="bg1"/>
                </a:solidFill>
              </a:rPr>
              <a:t>~</a:t>
            </a:r>
            <a:r>
              <a:rPr lang="ru-RU" sz="2000" dirty="0" smtClean="0">
                <a:solidFill>
                  <a:schemeClr val="bg1"/>
                </a:solidFill>
              </a:rPr>
              <a:t>0.8567).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064" y="3717032"/>
            <a:ext cx="4680520" cy="238901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392144" y="6309320"/>
            <a:ext cx="3816424" cy="43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https://archive.nytimes.com/bits.blogs.nytimes.com/2009/09/21/netflix-awards-1-million-prize-and-starts-a-new-contest/</a:t>
            </a:r>
            <a:endParaRPr lang="ru-RU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19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Линейная Регрессия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57457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11079</TotalTime>
  <Words>1570</Words>
  <Application>Microsoft Office PowerPoint</Application>
  <PresentationFormat>Широкоэкранный</PresentationFormat>
  <Paragraphs>591</Paragraphs>
  <Slides>51</Slides>
  <Notes>50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65" baseType="lpstr">
      <vt:lpstr>32</vt:lpstr>
      <vt:lpstr>-apple-system</vt:lpstr>
      <vt:lpstr>Arial</vt:lpstr>
      <vt:lpstr>Calibri</vt:lpstr>
      <vt:lpstr>Cambria</vt:lpstr>
      <vt:lpstr>Cambria Math</vt:lpstr>
      <vt:lpstr>Comic Sans MS</vt:lpstr>
      <vt:lpstr>Courier New</vt:lpstr>
      <vt:lpstr>IBM Plex Mono</vt:lpstr>
      <vt:lpstr>Montserrat</vt:lpstr>
      <vt:lpstr>Times New Roman</vt:lpstr>
      <vt:lpstr>Verdana</vt:lpstr>
      <vt:lpstr>Тема Office</vt:lpstr>
      <vt:lpstr>Package</vt:lpstr>
      <vt:lpstr>Презентация PowerPoint</vt:lpstr>
      <vt:lpstr>Презентация PowerPoint</vt:lpstr>
      <vt:lpstr>Презентация PowerPoint</vt:lpstr>
      <vt:lpstr>Презентация PowerPoint</vt:lpstr>
      <vt:lpstr>Регрессия</vt:lpstr>
      <vt:lpstr>Примеры задач</vt:lpstr>
      <vt:lpstr>Примеры ВКР</vt:lpstr>
      <vt:lpstr>Самый Мотивационный Пример</vt:lpstr>
      <vt:lpstr>Презентация PowerPoint</vt:lpstr>
      <vt:lpstr>Линейная регрессия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Линейная регрессия</vt:lpstr>
      <vt:lpstr>Рубрика Прохладные Истории</vt:lpstr>
      <vt:lpstr>Рубрика Прохладные Истории</vt:lpstr>
      <vt:lpstr>Презентация PowerPoint</vt:lpstr>
      <vt:lpstr>Линейная регрессия</vt:lpstr>
      <vt:lpstr>Презентация PowerPoint</vt:lpstr>
      <vt:lpstr>Про Нейронки  (которые тоже «немного»  Линейные Регрессии)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Линейная регрессия</vt:lpstr>
      <vt:lpstr>Анимация</vt:lpstr>
      <vt:lpstr>Стохастический Градиентный спуск</vt:lpstr>
      <vt:lpstr>Презентация PowerPoint</vt:lpstr>
      <vt:lpstr>Рубрика Stable Diffusion</vt:lpstr>
      <vt:lpstr>Презентация PowerPoint</vt:lpstr>
      <vt:lpstr>А если хочется нелинейную зависимость</vt:lpstr>
      <vt:lpstr>А если хочется нелинейную зависимость</vt:lpstr>
      <vt:lpstr>Про категориальные признаки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Антон Юрьевич Долганов</cp:lastModifiedBy>
  <cp:revision>400</cp:revision>
  <dcterms:created xsi:type="dcterms:W3CDTF">2019-05-20T04:53:11Z</dcterms:created>
  <dcterms:modified xsi:type="dcterms:W3CDTF">2025-09-15T16:00:52Z</dcterms:modified>
</cp:coreProperties>
</file>